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E_7CD6B27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2" r:id="rId3"/>
    <p:sldId id="288" r:id="rId4"/>
    <p:sldId id="289" r:id="rId5"/>
    <p:sldId id="298" r:id="rId6"/>
    <p:sldId id="299" r:id="rId7"/>
    <p:sldId id="275" r:id="rId8"/>
    <p:sldId id="300" r:id="rId9"/>
    <p:sldId id="294" r:id="rId10"/>
    <p:sldId id="286" r:id="rId11"/>
    <p:sldId id="257" r:id="rId12"/>
    <p:sldId id="258" r:id="rId13"/>
    <p:sldId id="272" r:id="rId14"/>
    <p:sldId id="280" r:id="rId15"/>
    <p:sldId id="259" r:id="rId16"/>
    <p:sldId id="297" r:id="rId17"/>
    <p:sldId id="261" r:id="rId18"/>
    <p:sldId id="262" r:id="rId19"/>
    <p:sldId id="263" r:id="rId20"/>
    <p:sldId id="283" r:id="rId21"/>
    <p:sldId id="264" r:id="rId22"/>
    <p:sldId id="265" r:id="rId23"/>
    <p:sldId id="266" r:id="rId24"/>
    <p:sldId id="267" r:id="rId25"/>
    <p:sldId id="268" r:id="rId26"/>
    <p:sldId id="273" r:id="rId27"/>
    <p:sldId id="274" r:id="rId28"/>
    <p:sldId id="296" r:id="rId29"/>
    <p:sldId id="277" r:id="rId30"/>
    <p:sldId id="281" r:id="rId31"/>
    <p:sldId id="278" r:id="rId32"/>
    <p:sldId id="282" r:id="rId33"/>
    <p:sldId id="279" r:id="rId34"/>
    <p:sldId id="269" r:id="rId35"/>
    <p:sldId id="270" r:id="rId36"/>
    <p:sldId id="271" r:id="rId37"/>
  </p:sldIdLst>
  <p:sldSz cx="18288000" cy="10287000"/>
  <p:notesSz cx="6858000" cy="9144000"/>
  <p:embeddedFontLst>
    <p:embeddedFont>
      <p:font typeface="TT Backwards Bold" panose="02020500000000000000" charset="-120"/>
      <p:regular r:id="rId38"/>
    </p:embeddedFont>
    <p:embeddedFont>
      <p:font typeface="微軟正黑體" panose="020B0604030504040204" pitchFamily="34" charset="-120"/>
      <p:regular r:id="rId39"/>
      <p:bold r:id="rId40"/>
    </p:embeddedFont>
    <p:embeddedFont>
      <p:font typeface="微軟正黑體" panose="020B0604030504040204" pitchFamily="34" charset="-120"/>
      <p:regular r:id="rId39"/>
      <p:bold r:id="rId40"/>
    </p:embeddedFont>
    <p:embeddedFont>
      <p:font typeface="Heebo Bold" panose="02020500000000000000" charset="-79"/>
      <p:regular r:id="rId41"/>
      <p:bold r:id="rId42"/>
    </p:embeddedFont>
    <p:embeddedFont>
      <p:font typeface="Helios Extended Bold" panose="02020500000000000000" charset="0"/>
      <p:regular r:id="rId43"/>
    </p:embeddedFont>
    <p:embeddedFont>
      <p:font typeface="Lato" panose="020F0502020204030203" pitchFamily="3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Bold" panose="020B0806030504020204" charset="0"/>
      <p:bold r:id="rId52"/>
    </p:embeddedFont>
    <p:embeddedFont>
      <p:font typeface="新細明體" panose="02020500000000000000" pitchFamily="18" charset="-12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2" userDrawn="1">
          <p15:clr>
            <a:srgbClr val="A4A3A4"/>
          </p15:clr>
        </p15:guide>
        <p15:guide id="2" pos="57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D689C2-4552-3FEC-6B37-3A0CE4826993}" name="來賓使用者" initials="來賓" userId="S::urn:spo:anon#272ad50addb46a951a9a44f54f9359e1329182c9c9dab61d77c1ad695133ca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B192B-5EB8-EE5E-CA44-D5113DE6EF1D}" v="8" dt="2024-12-11T02:59:51.874"/>
    <p1510:client id="{3953036B-334D-7C87-2EAF-E4FF040FBEB3}" v="51" dt="2024-12-12T05:44:23.519"/>
    <p1510:client id="{54DB4CCD-407A-8A44-1B08-90768F8386B3}" v="37" dt="2024-12-12T03:15:08.099"/>
    <p1510:client id="{68E6EC04-B25C-0206-7789-9D96F2557176}" v="14" dt="2024-12-11T02:40:26.724"/>
    <p1510:client id="{7BFE544E-9F58-B971-B765-21BE09DA840B}" v="3" dt="2024-12-11T03:50:30.869"/>
    <p1510:client id="{8C5A1DEA-833E-9D25-4B35-AF098F185E8E}" v="1240" dt="2024-12-11T17:16:36.352"/>
    <p1510:client id="{DBB358A8-2FDE-46D7-9181-9A4808DC9324}" v="5" dt="2024-12-11T03:50:42.513"/>
    <p1510:client id="{DFE5CE97-F73B-CF50-DD58-12C50D4E2E83}" v="274" dt="2024-12-12T05:37:13.128"/>
    <p1510:client id="{E5B99DA9-F6CB-4858-A41C-4453FB2B669B}" v="7" dt="2024-12-12T01:01:41.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7" d="100"/>
          <a:sy n="37" d="100"/>
        </p:scale>
        <p:origin x="988" y="-100"/>
      </p:cViewPr>
      <p:guideLst>
        <p:guide orient="horz" pos="3172"/>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comments/modernComment_11E_7CD6B27D.xml><?xml version="1.0" encoding="utf-8"?>
<p188:cmLst xmlns:a="http://schemas.openxmlformats.org/drawingml/2006/main" xmlns:r="http://schemas.openxmlformats.org/officeDocument/2006/relationships" xmlns:p188="http://schemas.microsoft.com/office/powerpoint/2018/8/main">
  <p188:cm id="{1651DD59-0FA8-4431-8B2C-59155A8CB6A8}" authorId="{D9D689C2-4552-3FEC-6B37-3A0CE4826993}" created="2024-12-12T05:25:59.302">
    <ac:txMkLst xmlns:ac="http://schemas.microsoft.com/office/drawing/2013/main/command">
      <pc:docMk xmlns:pc="http://schemas.microsoft.com/office/powerpoint/2013/main/command"/>
      <pc:sldMk xmlns:pc="http://schemas.microsoft.com/office/powerpoint/2013/main/command" cId="2094445181" sldId="286"/>
      <ac:spMk id="63" creationId="{00000000-0000-0000-0000-000000000000}"/>
      <ac:txMk cp="19" len="33">
        <ac:context len="53" hash="4245667316"/>
      </ac:txMk>
    </ac:txMkLst>
    <p188:pos x="2027207" y="1951726"/>
    <p188:txBody>
      <a:bodyPr/>
      <a:lstStyle/>
      <a:p>
        <a:r>
          <a:rPr lang="zh-TW" altLang="en-US"/>
          <a:t>合作方可能寫在key partner裡就好？</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microsoft.com/office/2018/10/relationships/comments" Target="../comments/modernComment_11E_7CD6B27D.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6.jpeg"/></Relationships>
</file>

<file path=ppt/slides/_rels/slide34.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svg"/><Relationship Id="rId7"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3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431804"/>
            <a:ext cx="21203378" cy="8528766"/>
            <a:chOff x="0" y="-47625"/>
            <a:chExt cx="1128752" cy="454025"/>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8995250"/>
            <a:ext cx="248490" cy="263050"/>
            <a:chOff x="0" y="-47625"/>
            <a:chExt cx="812800" cy="860425"/>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14140"/>
            <a:ext cx="248490" cy="263050"/>
            <a:chOff x="0" y="-47625"/>
            <a:chExt cx="812800" cy="860425"/>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600950" y="6751653"/>
            <a:ext cx="3086100" cy="985184"/>
            <a:chOff x="0" y="-47625"/>
            <a:chExt cx="812800" cy="259472"/>
          </a:xfrm>
        </p:grpSpPr>
        <p:sp>
          <p:nvSpPr>
            <p:cNvPr id="12" name="Freeform 12"/>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zh-TW" altLang="en-US"/>
            </a:p>
          </p:txBody>
        </p:sp>
        <p:sp>
          <p:nvSpPr>
            <p:cNvPr id="13" name="TextBox 13"/>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50" spc="219" dirty="0">
                  <a:solidFill>
                    <a:srgbClr val="FFFFFF"/>
                  </a:solidFill>
                  <a:latin typeface="Lato"/>
                  <a:ea typeface="Lato"/>
                  <a:cs typeface="Lato"/>
                  <a:sym typeface="Lato"/>
                </a:rPr>
                <a:t>18 Dec, 2024</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TextBox 15"/>
          <p:cNvSpPr txBox="1"/>
          <p:nvPr/>
        </p:nvSpPr>
        <p:spPr>
          <a:xfrm>
            <a:off x="2958126" y="3659446"/>
            <a:ext cx="12371749" cy="2078582"/>
          </a:xfrm>
          <a:prstGeom prst="rect">
            <a:avLst/>
          </a:prstGeom>
        </p:spPr>
        <p:txBody>
          <a:bodyPr lIns="0" tIns="0" rIns="0" bIns="0" rtlCol="0" anchor="t">
            <a:spAutoFit/>
          </a:bodyPr>
          <a:lstStyle/>
          <a:p>
            <a:pPr algn="ctr">
              <a:lnSpc>
                <a:spcPts val="8400"/>
              </a:lnSpc>
            </a:pPr>
            <a:r>
              <a:rPr lang="zh-TW" altLang="en-US" sz="6000" b="1" spc="300">
                <a:solidFill>
                  <a:srgbClr val="000000"/>
                </a:solidFill>
                <a:latin typeface="Helios Extended Bold"/>
                <a:ea typeface="Helios Extended Bold"/>
                <a:cs typeface="Helios Extended Bold"/>
                <a:sym typeface="Helios Extended Bold"/>
              </a:rPr>
              <a:t>二手票券交易平台</a:t>
            </a:r>
            <a:br>
              <a:rPr lang="zh-TW" altLang="en-US" sz="6000" b="1" spc="300" dirty="0">
                <a:solidFill>
                  <a:srgbClr val="000000"/>
                </a:solidFill>
                <a:latin typeface="Helios Extended Bold"/>
                <a:ea typeface="Helios Extended Bold"/>
                <a:cs typeface="Helios Extended Bold"/>
                <a:sym typeface="Helios Extended Bold"/>
              </a:rPr>
            </a:br>
            <a:r>
              <a:rPr lang="zh-TW" altLang="en-US" sz="6000" b="1" spc="300">
                <a:solidFill>
                  <a:srgbClr val="000000"/>
                </a:solidFill>
                <a:latin typeface="Helios Extended Bold"/>
                <a:ea typeface="Helios Extended Bold"/>
                <a:cs typeface="Helios Extended Bold"/>
              </a:rPr>
              <a:t>懶人追星</a:t>
            </a:r>
            <a:endParaRPr lang="en-US" sz="6000" b="1" spc="300">
              <a:solidFill>
                <a:srgbClr val="000000"/>
              </a:solidFill>
              <a:latin typeface="Helios Extended Bold"/>
              <a:ea typeface="Helios Extended Bold"/>
              <a:cs typeface="Helios Extended Bold"/>
            </a:endParaRPr>
          </a:p>
        </p:txBody>
      </p:sp>
      <p:sp>
        <p:nvSpPr>
          <p:cNvPr id="16" name="TextBox 16"/>
          <p:cNvSpPr txBox="1"/>
          <p:nvPr/>
        </p:nvSpPr>
        <p:spPr>
          <a:xfrm>
            <a:off x="2958126" y="6255258"/>
            <a:ext cx="12371749" cy="389181"/>
          </a:xfrm>
          <a:prstGeom prst="rect">
            <a:avLst/>
          </a:prstGeom>
        </p:spPr>
        <p:txBody>
          <a:bodyPr lIns="0" tIns="0" rIns="0" bIns="0" rtlCol="0" anchor="t">
            <a:spAutoFit/>
          </a:bodyPr>
          <a:lstStyle/>
          <a:p>
            <a:pPr marL="0" lvl="0" indent="0" algn="ctr">
              <a:lnSpc>
                <a:spcPts val="3219"/>
              </a:lnSpc>
            </a:pPr>
            <a:r>
              <a:rPr lang="zh-TW" altLang="en-US" sz="2250" b="1" spc="229" dirty="0">
                <a:solidFill>
                  <a:srgbClr val="000000"/>
                </a:solidFill>
                <a:ea typeface="+mn-lt"/>
                <a:cs typeface="+mn-lt"/>
                <a:sym typeface="Heebo Bold"/>
              </a:rPr>
              <a:t>科技與創新管理</a:t>
            </a:r>
            <a:r>
              <a:rPr lang="en-US" sz="2250" b="1" spc="229" dirty="0">
                <a:solidFill>
                  <a:srgbClr val="000000"/>
                </a:solidFill>
                <a:ea typeface="+mn-lt"/>
                <a:cs typeface="+mn-lt"/>
                <a:sym typeface="Heebo Bold"/>
              </a:rPr>
              <a:t>-</a:t>
            </a:r>
            <a:r>
              <a:rPr lang="zh-TW" altLang="en-US" sz="2250" b="1" spc="229" dirty="0">
                <a:solidFill>
                  <a:srgbClr val="000000"/>
                </a:solidFill>
                <a:ea typeface="+mn-lt"/>
                <a:cs typeface="+mn-lt"/>
                <a:sym typeface="Heebo Bold"/>
              </a:rPr>
              <a:t>第四組</a:t>
            </a:r>
            <a:endParaRPr lang="zh-TW"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9E4"/>
        </a:solidFill>
        <a:effectLst/>
      </p:bgPr>
    </p:bg>
    <p:spTree>
      <p:nvGrpSpPr>
        <p:cNvPr id="1" name=""/>
        <p:cNvGrpSpPr/>
        <p:nvPr/>
      </p:nvGrpSpPr>
      <p:grpSpPr>
        <a:xfrm>
          <a:off x="0" y="0"/>
          <a:ext cx="0" cy="0"/>
          <a:chOff x="0" y="0"/>
          <a:chExt cx="0" cy="0"/>
        </a:xfrm>
      </p:grpSpPr>
      <p:grpSp>
        <p:nvGrpSpPr>
          <p:cNvPr id="2" name="Group 2"/>
          <p:cNvGrpSpPr/>
          <p:nvPr/>
        </p:nvGrpSpPr>
        <p:grpSpPr>
          <a:xfrm>
            <a:off x="407506" y="2080181"/>
            <a:ext cx="3412587" cy="4942683"/>
            <a:chOff x="0" y="0"/>
            <a:chExt cx="898788" cy="1301777"/>
          </a:xfrm>
        </p:grpSpPr>
        <p:sp>
          <p:nvSpPr>
            <p:cNvPr id="3" name="Freeform 3"/>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 name="TextBox 4"/>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407506" y="7997144"/>
            <a:ext cx="8690122" cy="1911353"/>
            <a:chOff x="0" y="0"/>
            <a:chExt cx="2288756" cy="503402"/>
          </a:xfrm>
        </p:grpSpPr>
        <p:sp>
          <p:nvSpPr>
            <p:cNvPr id="6" name="Freeform 6"/>
            <p:cNvSpPr/>
            <p:nvPr/>
          </p:nvSpPr>
          <p:spPr>
            <a:xfrm>
              <a:off x="0" y="0"/>
              <a:ext cx="2288756" cy="503402"/>
            </a:xfrm>
            <a:custGeom>
              <a:avLst/>
              <a:gdLst/>
              <a:ahLst/>
              <a:cxnLst/>
              <a:rect l="l" t="t" r="r" b="b"/>
              <a:pathLst>
                <a:path w="2288756" h="503402">
                  <a:moveTo>
                    <a:pt x="7127" y="0"/>
                  </a:moveTo>
                  <a:lnTo>
                    <a:pt x="2281629" y="0"/>
                  </a:lnTo>
                  <a:cubicBezTo>
                    <a:pt x="2283520" y="0"/>
                    <a:pt x="2285332" y="751"/>
                    <a:pt x="2286669" y="2087"/>
                  </a:cubicBezTo>
                  <a:cubicBezTo>
                    <a:pt x="2288005" y="3424"/>
                    <a:pt x="2288756" y="5237"/>
                    <a:pt x="2288756" y="7127"/>
                  </a:cubicBezTo>
                  <a:lnTo>
                    <a:pt x="2288756" y="496275"/>
                  </a:lnTo>
                  <a:cubicBezTo>
                    <a:pt x="2288756" y="498165"/>
                    <a:pt x="2288005" y="499978"/>
                    <a:pt x="2286669" y="501314"/>
                  </a:cubicBezTo>
                  <a:cubicBezTo>
                    <a:pt x="2285332" y="502651"/>
                    <a:pt x="2283520" y="503402"/>
                    <a:pt x="2281629" y="503402"/>
                  </a:cubicBezTo>
                  <a:lnTo>
                    <a:pt x="7127" y="503402"/>
                  </a:lnTo>
                  <a:cubicBezTo>
                    <a:pt x="5237" y="503402"/>
                    <a:pt x="3424" y="502651"/>
                    <a:pt x="2087" y="501314"/>
                  </a:cubicBezTo>
                  <a:cubicBezTo>
                    <a:pt x="751" y="499978"/>
                    <a:pt x="0" y="498165"/>
                    <a:pt x="0" y="496275"/>
                  </a:cubicBezTo>
                  <a:lnTo>
                    <a:pt x="0" y="7127"/>
                  </a:lnTo>
                  <a:cubicBezTo>
                    <a:pt x="0" y="5237"/>
                    <a:pt x="751" y="3424"/>
                    <a:pt x="2087" y="2087"/>
                  </a:cubicBezTo>
                  <a:cubicBezTo>
                    <a:pt x="3424" y="751"/>
                    <a:pt x="5237" y="0"/>
                    <a:pt x="7127"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 name="TextBox 7"/>
            <p:cNvSpPr txBox="1"/>
            <p:nvPr/>
          </p:nvSpPr>
          <p:spPr>
            <a:xfrm>
              <a:off x="0" y="9525"/>
              <a:ext cx="2288756" cy="49387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9195664" y="7997144"/>
            <a:ext cx="8658814" cy="1911353"/>
            <a:chOff x="0" y="0"/>
            <a:chExt cx="2280511" cy="503402"/>
          </a:xfrm>
        </p:grpSpPr>
        <p:sp>
          <p:nvSpPr>
            <p:cNvPr id="9" name="Freeform 9"/>
            <p:cNvSpPr/>
            <p:nvPr/>
          </p:nvSpPr>
          <p:spPr>
            <a:xfrm>
              <a:off x="0" y="0"/>
              <a:ext cx="2280511" cy="503402"/>
            </a:xfrm>
            <a:custGeom>
              <a:avLst/>
              <a:gdLst/>
              <a:ahLst/>
              <a:cxnLst/>
              <a:rect l="l" t="t" r="r" b="b"/>
              <a:pathLst>
                <a:path w="2280511" h="503402">
                  <a:moveTo>
                    <a:pt x="7153" y="0"/>
                  </a:moveTo>
                  <a:lnTo>
                    <a:pt x="2273358" y="0"/>
                  </a:lnTo>
                  <a:cubicBezTo>
                    <a:pt x="2277308" y="0"/>
                    <a:pt x="2280511" y="3202"/>
                    <a:pt x="2280511" y="7153"/>
                  </a:cubicBezTo>
                  <a:lnTo>
                    <a:pt x="2280511" y="496249"/>
                  </a:lnTo>
                  <a:cubicBezTo>
                    <a:pt x="2280511" y="500199"/>
                    <a:pt x="2277308" y="503402"/>
                    <a:pt x="2273358" y="503402"/>
                  </a:cubicBezTo>
                  <a:lnTo>
                    <a:pt x="7153" y="503402"/>
                  </a:lnTo>
                  <a:cubicBezTo>
                    <a:pt x="3202" y="503402"/>
                    <a:pt x="0" y="500199"/>
                    <a:pt x="0" y="496249"/>
                  </a:cubicBezTo>
                  <a:lnTo>
                    <a:pt x="0" y="7153"/>
                  </a:lnTo>
                  <a:cubicBezTo>
                    <a:pt x="0" y="3202"/>
                    <a:pt x="3202" y="0"/>
                    <a:pt x="715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0" name="TextBox 10"/>
            <p:cNvSpPr txBox="1"/>
            <p:nvPr/>
          </p:nvSpPr>
          <p:spPr>
            <a:xfrm>
              <a:off x="0" y="9525"/>
              <a:ext cx="2280511" cy="49387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 name="Group 11"/>
          <p:cNvGrpSpPr/>
          <p:nvPr/>
        </p:nvGrpSpPr>
        <p:grpSpPr>
          <a:xfrm>
            <a:off x="14440662" y="2080181"/>
            <a:ext cx="3412587" cy="4942683"/>
            <a:chOff x="0" y="0"/>
            <a:chExt cx="898788" cy="1301777"/>
          </a:xfrm>
        </p:grpSpPr>
        <p:sp>
          <p:nvSpPr>
            <p:cNvPr id="12" name="Freeform 12"/>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 name="TextBox 13"/>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 name="Group 14"/>
          <p:cNvGrpSpPr/>
          <p:nvPr/>
        </p:nvGrpSpPr>
        <p:grpSpPr>
          <a:xfrm>
            <a:off x="7425168" y="2080181"/>
            <a:ext cx="3412587" cy="4942683"/>
            <a:chOff x="0" y="0"/>
            <a:chExt cx="898788" cy="1301777"/>
          </a:xfrm>
        </p:grpSpPr>
        <p:sp>
          <p:nvSpPr>
            <p:cNvPr id="15" name="Freeform 15"/>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6" name="TextBox 16"/>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 name="Group 17"/>
          <p:cNvGrpSpPr/>
          <p:nvPr/>
        </p:nvGrpSpPr>
        <p:grpSpPr>
          <a:xfrm>
            <a:off x="407506" y="2080181"/>
            <a:ext cx="3371850" cy="4942683"/>
            <a:chOff x="0" y="0"/>
            <a:chExt cx="888059" cy="1301777"/>
          </a:xfrm>
        </p:grpSpPr>
        <p:sp>
          <p:nvSpPr>
            <p:cNvPr id="18" name="Freeform 18"/>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與活動主辦方和票務公司合作，獲取官方支持。</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與旅行服務供應商（航空公司、酒店等）合作，提供完整的一站式服務。</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金融機構，處理安全支付和退款機制。</a:t>
              </a:r>
            </a:p>
          </p:txBody>
        </p:sp>
        <p:sp>
          <p:nvSpPr>
            <p:cNvPr id="19" name="TextBox 19"/>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0" name="Group 20"/>
          <p:cNvGrpSpPr/>
          <p:nvPr/>
        </p:nvGrpSpPr>
        <p:grpSpPr>
          <a:xfrm>
            <a:off x="407506" y="7997144"/>
            <a:ext cx="8650746" cy="1911353"/>
            <a:chOff x="0" y="0"/>
            <a:chExt cx="2278386" cy="503402"/>
          </a:xfrm>
        </p:grpSpPr>
        <p:sp>
          <p:nvSpPr>
            <p:cNvPr id="21" name="Freeform 21"/>
            <p:cNvSpPr/>
            <p:nvPr/>
          </p:nvSpPr>
          <p:spPr>
            <a:xfrm>
              <a:off x="0" y="0"/>
              <a:ext cx="2278386" cy="503402"/>
            </a:xfrm>
            <a:custGeom>
              <a:avLst/>
              <a:gdLst/>
              <a:ahLst/>
              <a:cxnLst/>
              <a:rect l="l" t="t" r="r" b="b"/>
              <a:pathLst>
                <a:path w="2278386" h="503402">
                  <a:moveTo>
                    <a:pt x="7160" y="0"/>
                  </a:moveTo>
                  <a:lnTo>
                    <a:pt x="2271226" y="0"/>
                  </a:lnTo>
                  <a:cubicBezTo>
                    <a:pt x="2275181" y="0"/>
                    <a:pt x="2278386" y="3205"/>
                    <a:pt x="2278386" y="7160"/>
                  </a:cubicBezTo>
                  <a:lnTo>
                    <a:pt x="2278386" y="496242"/>
                  </a:lnTo>
                  <a:cubicBezTo>
                    <a:pt x="2278386" y="500196"/>
                    <a:pt x="2275181" y="503402"/>
                    <a:pt x="2271226" y="503402"/>
                  </a:cubicBezTo>
                  <a:lnTo>
                    <a:pt x="7160" y="503402"/>
                  </a:lnTo>
                  <a:cubicBezTo>
                    <a:pt x="3205" y="503402"/>
                    <a:pt x="0" y="500196"/>
                    <a:pt x="0" y="496242"/>
                  </a:cubicBezTo>
                  <a:lnTo>
                    <a:pt x="0" y="7160"/>
                  </a:lnTo>
                  <a:cubicBezTo>
                    <a:pt x="0" y="3205"/>
                    <a:pt x="3205" y="0"/>
                    <a:pt x="7160"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技術成本：</a:t>
              </a:r>
              <a:r>
                <a:rPr lang="zh-TW" altLang="en-US">
                  <a:latin typeface="微軟正黑體" panose="020B0604030504040204" pitchFamily="34" charset="-120"/>
                  <a:ea typeface="微軟正黑體" panose="020B0604030504040204" pitchFamily="34" charset="-120"/>
                </a:rPr>
                <a:t> 平台開發與維護、伺服器和網路成本。</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行銷成本：</a:t>
              </a:r>
              <a:r>
                <a:rPr lang="zh-TW" altLang="en-US">
                  <a:latin typeface="微軟正黑體" panose="020B0604030504040204" pitchFamily="34" charset="-120"/>
                  <a:ea typeface="微軟正黑體" panose="020B0604030504040204" pitchFamily="34" charset="-120"/>
                </a:rPr>
                <a:t> 用於線上廣告和推廣活動。</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運營成本：</a:t>
              </a:r>
              <a:r>
                <a:rPr lang="zh-TW" altLang="en-US">
                  <a:latin typeface="微軟正黑體" panose="020B0604030504040204" pitchFamily="34" charset="-120"/>
                  <a:ea typeface="微軟正黑體" panose="020B0604030504040204" pitchFamily="34" charset="-120"/>
                </a:rPr>
                <a:t> 客服團隊、交易保障機制運營等。</a:t>
              </a:r>
            </a:p>
          </p:txBody>
        </p:sp>
        <p:sp>
          <p:nvSpPr>
            <p:cNvPr id="22" name="TextBox 22"/>
            <p:cNvSpPr txBox="1"/>
            <p:nvPr/>
          </p:nvSpPr>
          <p:spPr>
            <a:xfrm>
              <a:off x="0" y="9525"/>
              <a:ext cx="2278386" cy="493877"/>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3" name="Group 23"/>
          <p:cNvGrpSpPr/>
          <p:nvPr/>
        </p:nvGrpSpPr>
        <p:grpSpPr>
          <a:xfrm>
            <a:off x="9195664" y="7997144"/>
            <a:ext cx="8618076" cy="1911353"/>
            <a:chOff x="0" y="0"/>
            <a:chExt cx="2269781" cy="503402"/>
          </a:xfrm>
        </p:grpSpPr>
        <p:sp>
          <p:nvSpPr>
            <p:cNvPr id="24" name="Freeform 24"/>
            <p:cNvSpPr/>
            <p:nvPr/>
          </p:nvSpPr>
          <p:spPr>
            <a:xfrm>
              <a:off x="0" y="0"/>
              <a:ext cx="2269781" cy="503402"/>
            </a:xfrm>
            <a:custGeom>
              <a:avLst/>
              <a:gdLst/>
              <a:ahLst/>
              <a:cxnLst/>
              <a:rect l="l" t="t" r="r" b="b"/>
              <a:pathLst>
                <a:path w="2269781" h="503402">
                  <a:moveTo>
                    <a:pt x="7187" y="0"/>
                  </a:moveTo>
                  <a:lnTo>
                    <a:pt x="2262595" y="0"/>
                  </a:lnTo>
                  <a:cubicBezTo>
                    <a:pt x="2264501" y="0"/>
                    <a:pt x="2266329" y="757"/>
                    <a:pt x="2267677" y="2105"/>
                  </a:cubicBezTo>
                  <a:cubicBezTo>
                    <a:pt x="2269024" y="3453"/>
                    <a:pt x="2269781" y="5281"/>
                    <a:pt x="2269781" y="7187"/>
                  </a:cubicBezTo>
                  <a:lnTo>
                    <a:pt x="2269781" y="496215"/>
                  </a:lnTo>
                  <a:cubicBezTo>
                    <a:pt x="2269781" y="498121"/>
                    <a:pt x="2269024" y="499949"/>
                    <a:pt x="2267677" y="501297"/>
                  </a:cubicBezTo>
                  <a:cubicBezTo>
                    <a:pt x="2266329" y="502644"/>
                    <a:pt x="2264501" y="503402"/>
                    <a:pt x="2262595" y="503402"/>
                  </a:cubicBezTo>
                  <a:lnTo>
                    <a:pt x="7187" y="503402"/>
                  </a:lnTo>
                  <a:cubicBezTo>
                    <a:pt x="5281" y="503402"/>
                    <a:pt x="3453" y="502644"/>
                    <a:pt x="2105" y="501297"/>
                  </a:cubicBezTo>
                  <a:cubicBezTo>
                    <a:pt x="757" y="499949"/>
                    <a:pt x="0" y="498121"/>
                    <a:pt x="0" y="496215"/>
                  </a:cubicBezTo>
                  <a:lnTo>
                    <a:pt x="0" y="7187"/>
                  </a:lnTo>
                  <a:cubicBezTo>
                    <a:pt x="0" y="5281"/>
                    <a:pt x="757" y="3453"/>
                    <a:pt x="2105" y="2105"/>
                  </a:cubicBezTo>
                  <a:cubicBezTo>
                    <a:pt x="3453" y="757"/>
                    <a:pt x="5281" y="0"/>
                    <a:pt x="7187"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平台交易手續費（如票務轉讓成交金額的</a:t>
              </a:r>
              <a:r>
                <a:rPr lang="en-US" altLang="zh-TW">
                  <a:latin typeface="微軟正黑體" panose="020B0604030504040204" pitchFamily="34" charset="-120"/>
                  <a:ea typeface="微軟正黑體" panose="020B0604030504040204" pitchFamily="34" charset="-120"/>
                </a:rPr>
                <a:t>5-10%</a:t>
              </a:r>
              <a:r>
                <a:rPr lang="zh-TW" altLang="en-US">
                  <a:latin typeface="微軟正黑體" panose="020B0604030504040204" pitchFamily="34" charset="-120"/>
                  <a:ea typeface="微軟正黑體" panose="020B0604030504040204" pitchFamily="34" charset="-120"/>
                </a:rPr>
                <a:t>）。</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高級會員服務（月費制或年費制，提供增強功能如優先通知或高級保障）。</a:t>
              </a:r>
            </a:p>
          </p:txBody>
        </p:sp>
        <p:sp>
          <p:nvSpPr>
            <p:cNvPr id="25" name="TextBox 25"/>
            <p:cNvSpPr txBox="1"/>
            <p:nvPr/>
          </p:nvSpPr>
          <p:spPr>
            <a:xfrm>
              <a:off x="0" y="9525"/>
              <a:ext cx="2269781" cy="493877"/>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6" name="Group 26"/>
          <p:cNvGrpSpPr/>
          <p:nvPr/>
        </p:nvGrpSpPr>
        <p:grpSpPr>
          <a:xfrm>
            <a:off x="14440662" y="2080181"/>
            <a:ext cx="3371850" cy="4942683"/>
            <a:chOff x="0" y="0"/>
            <a:chExt cx="888059" cy="1301777"/>
          </a:xfrm>
        </p:grpSpPr>
        <p:sp>
          <p:nvSpPr>
            <p:cNvPr id="27" name="Freeform 27"/>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主要目標客群：</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已經購買活動套票但無法參加的粉絲。</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想參加但無法獲得票券的粉絲。</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次要目標客群：</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尋找特定明星周邊商品的收藏愛好者。</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計劃參加大型活動並尋求便利旅行安排的消費者。</a:t>
              </a:r>
            </a:p>
          </p:txBody>
        </p:sp>
        <p:sp>
          <p:nvSpPr>
            <p:cNvPr id="28" name="TextBox 28"/>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9" name="Group 29"/>
          <p:cNvGrpSpPr/>
          <p:nvPr/>
        </p:nvGrpSpPr>
        <p:grpSpPr>
          <a:xfrm>
            <a:off x="7425168" y="2080181"/>
            <a:ext cx="3371850" cy="4942683"/>
            <a:chOff x="0" y="0"/>
            <a:chExt cx="888059" cy="1301777"/>
          </a:xfrm>
        </p:grpSpPr>
        <p:sp>
          <p:nvSpPr>
            <p:cNvPr id="30" name="Freeform 30"/>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幫助無法參與活動的粉絲有效地轉讓已購票務與旅行安排，減少損失。</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提供潛在買家合法且方便的管道，以獲得熱門活動的套票。</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建立粉絲交流與互助的社群，提升用戶體驗。</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保障交易安全，通過驗證與保險機制建立信任。</a:t>
              </a:r>
            </a:p>
            <a:p>
              <a:endParaRPr lang="zh-TW" altLang="en-US">
                <a:latin typeface="微軟正黑體" panose="020B0604030504040204" pitchFamily="34" charset="-120"/>
                <a:ea typeface="微軟正黑體" panose="020B0604030504040204" pitchFamily="34" charset="-120"/>
              </a:endParaRPr>
            </a:p>
          </p:txBody>
        </p:sp>
        <p:sp>
          <p:nvSpPr>
            <p:cNvPr id="31" name="TextBox 31"/>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32" name="Group 32"/>
          <p:cNvGrpSpPr/>
          <p:nvPr/>
        </p:nvGrpSpPr>
        <p:grpSpPr>
          <a:xfrm>
            <a:off x="407506" y="1200404"/>
            <a:ext cx="3412587" cy="767016"/>
            <a:chOff x="0" y="0"/>
            <a:chExt cx="898788" cy="202012"/>
          </a:xfrm>
        </p:grpSpPr>
        <p:sp>
          <p:nvSpPr>
            <p:cNvPr id="33" name="Freeform 33"/>
            <p:cNvSpPr/>
            <p:nvPr/>
          </p:nvSpPr>
          <p:spPr>
            <a:xfrm>
              <a:off x="0" y="0"/>
              <a:ext cx="898788" cy="202012"/>
            </a:xfrm>
            <a:custGeom>
              <a:avLst/>
              <a:gdLst/>
              <a:ahLst/>
              <a:cxnLst/>
              <a:rect l="l" t="t" r="r" b="b"/>
              <a:pathLst>
                <a:path w="898788" h="202012">
                  <a:moveTo>
                    <a:pt x="18149" y="0"/>
                  </a:moveTo>
                  <a:lnTo>
                    <a:pt x="880639" y="0"/>
                  </a:lnTo>
                  <a:cubicBezTo>
                    <a:pt x="890663" y="0"/>
                    <a:pt x="898788" y="8126"/>
                    <a:pt x="898788" y="18149"/>
                  </a:cubicBezTo>
                  <a:lnTo>
                    <a:pt x="898788" y="183863"/>
                  </a:lnTo>
                  <a:cubicBezTo>
                    <a:pt x="898788" y="193887"/>
                    <a:pt x="890663" y="202012"/>
                    <a:pt x="880639" y="202012"/>
                  </a:cubicBezTo>
                  <a:lnTo>
                    <a:pt x="18149" y="202012"/>
                  </a:lnTo>
                  <a:cubicBezTo>
                    <a:pt x="8126" y="202012"/>
                    <a:pt x="0" y="193887"/>
                    <a:pt x="0" y="183863"/>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34" name="TextBox 34"/>
            <p:cNvSpPr txBox="1"/>
            <p:nvPr/>
          </p:nvSpPr>
          <p:spPr>
            <a:xfrm>
              <a:off x="0" y="9525"/>
              <a:ext cx="898788" cy="19248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5" name="Group 35"/>
          <p:cNvGrpSpPr/>
          <p:nvPr/>
        </p:nvGrpSpPr>
        <p:grpSpPr>
          <a:xfrm>
            <a:off x="407506" y="7121737"/>
            <a:ext cx="8690122" cy="780157"/>
            <a:chOff x="0" y="0"/>
            <a:chExt cx="2288756" cy="205473"/>
          </a:xfrm>
        </p:grpSpPr>
        <p:sp>
          <p:nvSpPr>
            <p:cNvPr id="36" name="Freeform 36"/>
            <p:cNvSpPr/>
            <p:nvPr/>
          </p:nvSpPr>
          <p:spPr>
            <a:xfrm>
              <a:off x="0" y="0"/>
              <a:ext cx="2288756" cy="205473"/>
            </a:xfrm>
            <a:custGeom>
              <a:avLst/>
              <a:gdLst/>
              <a:ahLst/>
              <a:cxnLst/>
              <a:rect l="l" t="t" r="r" b="b"/>
              <a:pathLst>
                <a:path w="2288756" h="205473">
                  <a:moveTo>
                    <a:pt x="7127" y="0"/>
                  </a:moveTo>
                  <a:lnTo>
                    <a:pt x="2281629" y="0"/>
                  </a:lnTo>
                  <a:cubicBezTo>
                    <a:pt x="2283520" y="0"/>
                    <a:pt x="2285332" y="751"/>
                    <a:pt x="2286669" y="2087"/>
                  </a:cubicBezTo>
                  <a:cubicBezTo>
                    <a:pt x="2288005" y="3424"/>
                    <a:pt x="2288756" y="5237"/>
                    <a:pt x="2288756" y="7127"/>
                  </a:cubicBezTo>
                  <a:lnTo>
                    <a:pt x="2288756" y="198346"/>
                  </a:lnTo>
                  <a:cubicBezTo>
                    <a:pt x="2288756" y="200236"/>
                    <a:pt x="2288005" y="202049"/>
                    <a:pt x="2286669" y="203386"/>
                  </a:cubicBezTo>
                  <a:cubicBezTo>
                    <a:pt x="2285332" y="204722"/>
                    <a:pt x="2283520" y="205473"/>
                    <a:pt x="2281629" y="205473"/>
                  </a:cubicBezTo>
                  <a:lnTo>
                    <a:pt x="7127" y="205473"/>
                  </a:lnTo>
                  <a:cubicBezTo>
                    <a:pt x="5237" y="205473"/>
                    <a:pt x="3424" y="204722"/>
                    <a:pt x="2087" y="203386"/>
                  </a:cubicBezTo>
                  <a:cubicBezTo>
                    <a:pt x="751" y="202049"/>
                    <a:pt x="0" y="200236"/>
                    <a:pt x="0" y="198346"/>
                  </a:cubicBezTo>
                  <a:lnTo>
                    <a:pt x="0" y="7127"/>
                  </a:lnTo>
                  <a:cubicBezTo>
                    <a:pt x="0" y="5237"/>
                    <a:pt x="751" y="3424"/>
                    <a:pt x="2087" y="2087"/>
                  </a:cubicBezTo>
                  <a:cubicBezTo>
                    <a:pt x="3424" y="751"/>
                    <a:pt x="5237" y="0"/>
                    <a:pt x="7127"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37" name="TextBox 37"/>
            <p:cNvSpPr txBox="1"/>
            <p:nvPr/>
          </p:nvSpPr>
          <p:spPr>
            <a:xfrm>
              <a:off x="0" y="9525"/>
              <a:ext cx="2288756"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8" name="Group 38"/>
          <p:cNvGrpSpPr/>
          <p:nvPr/>
        </p:nvGrpSpPr>
        <p:grpSpPr>
          <a:xfrm>
            <a:off x="9195664" y="7121737"/>
            <a:ext cx="8658814" cy="780157"/>
            <a:chOff x="0" y="0"/>
            <a:chExt cx="2280511" cy="205473"/>
          </a:xfrm>
        </p:grpSpPr>
        <p:sp>
          <p:nvSpPr>
            <p:cNvPr id="39" name="Freeform 39"/>
            <p:cNvSpPr/>
            <p:nvPr/>
          </p:nvSpPr>
          <p:spPr>
            <a:xfrm>
              <a:off x="0" y="0"/>
              <a:ext cx="2280511" cy="205473"/>
            </a:xfrm>
            <a:custGeom>
              <a:avLst/>
              <a:gdLst/>
              <a:ahLst/>
              <a:cxnLst/>
              <a:rect l="l" t="t" r="r" b="b"/>
              <a:pathLst>
                <a:path w="2280511" h="205473">
                  <a:moveTo>
                    <a:pt x="7153" y="0"/>
                  </a:moveTo>
                  <a:lnTo>
                    <a:pt x="2273358" y="0"/>
                  </a:lnTo>
                  <a:cubicBezTo>
                    <a:pt x="2277308" y="0"/>
                    <a:pt x="2280511" y="3202"/>
                    <a:pt x="2280511" y="7153"/>
                  </a:cubicBezTo>
                  <a:lnTo>
                    <a:pt x="2280511" y="198320"/>
                  </a:lnTo>
                  <a:cubicBezTo>
                    <a:pt x="2280511" y="202271"/>
                    <a:pt x="2277308" y="205473"/>
                    <a:pt x="2273358" y="205473"/>
                  </a:cubicBezTo>
                  <a:lnTo>
                    <a:pt x="7153" y="205473"/>
                  </a:lnTo>
                  <a:cubicBezTo>
                    <a:pt x="3202" y="205473"/>
                    <a:pt x="0" y="202271"/>
                    <a:pt x="0" y="198320"/>
                  </a:cubicBezTo>
                  <a:lnTo>
                    <a:pt x="0" y="7153"/>
                  </a:lnTo>
                  <a:cubicBezTo>
                    <a:pt x="0" y="3202"/>
                    <a:pt x="3202" y="0"/>
                    <a:pt x="715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0" name="TextBox 40"/>
            <p:cNvSpPr txBox="1"/>
            <p:nvPr/>
          </p:nvSpPr>
          <p:spPr>
            <a:xfrm>
              <a:off x="0" y="9525"/>
              <a:ext cx="228051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1" name="Group 41"/>
          <p:cNvGrpSpPr/>
          <p:nvPr/>
        </p:nvGrpSpPr>
        <p:grpSpPr>
          <a:xfrm>
            <a:off x="3912616" y="2080181"/>
            <a:ext cx="3412587" cy="1997073"/>
            <a:chOff x="0" y="0"/>
            <a:chExt cx="898788" cy="525978"/>
          </a:xfrm>
        </p:grpSpPr>
        <p:sp>
          <p:nvSpPr>
            <p:cNvPr id="42" name="Freeform 42"/>
            <p:cNvSpPr/>
            <p:nvPr/>
          </p:nvSpPr>
          <p:spPr>
            <a:xfrm>
              <a:off x="0" y="0"/>
              <a:ext cx="898788" cy="525978"/>
            </a:xfrm>
            <a:custGeom>
              <a:avLst/>
              <a:gdLst/>
              <a:ahLst/>
              <a:cxnLst/>
              <a:rect l="l" t="t" r="r" b="b"/>
              <a:pathLst>
                <a:path w="898788" h="525978">
                  <a:moveTo>
                    <a:pt x="18149" y="0"/>
                  </a:moveTo>
                  <a:lnTo>
                    <a:pt x="880639" y="0"/>
                  </a:lnTo>
                  <a:cubicBezTo>
                    <a:pt x="890663" y="0"/>
                    <a:pt x="898788" y="8126"/>
                    <a:pt x="898788" y="18149"/>
                  </a:cubicBezTo>
                  <a:lnTo>
                    <a:pt x="898788" y="507829"/>
                  </a:lnTo>
                  <a:cubicBezTo>
                    <a:pt x="898788" y="517852"/>
                    <a:pt x="890663" y="525978"/>
                    <a:pt x="880639" y="525978"/>
                  </a:cubicBezTo>
                  <a:lnTo>
                    <a:pt x="18149" y="525978"/>
                  </a:lnTo>
                  <a:cubicBezTo>
                    <a:pt x="8126" y="525978"/>
                    <a:pt x="0" y="517852"/>
                    <a:pt x="0" y="507829"/>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3" name="TextBox 43"/>
            <p:cNvSpPr txBox="1"/>
            <p:nvPr/>
          </p:nvSpPr>
          <p:spPr>
            <a:xfrm>
              <a:off x="0" y="9525"/>
              <a:ext cx="898788"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4" name="Group 44"/>
          <p:cNvGrpSpPr/>
          <p:nvPr/>
        </p:nvGrpSpPr>
        <p:grpSpPr>
          <a:xfrm>
            <a:off x="10930278" y="2080181"/>
            <a:ext cx="3412587" cy="1997073"/>
            <a:chOff x="0" y="0"/>
            <a:chExt cx="898788" cy="525978"/>
          </a:xfrm>
        </p:grpSpPr>
        <p:sp>
          <p:nvSpPr>
            <p:cNvPr id="45" name="Freeform 45"/>
            <p:cNvSpPr/>
            <p:nvPr/>
          </p:nvSpPr>
          <p:spPr>
            <a:xfrm>
              <a:off x="0" y="0"/>
              <a:ext cx="898788" cy="525978"/>
            </a:xfrm>
            <a:custGeom>
              <a:avLst/>
              <a:gdLst/>
              <a:ahLst/>
              <a:cxnLst/>
              <a:rect l="l" t="t" r="r" b="b"/>
              <a:pathLst>
                <a:path w="898788" h="525978">
                  <a:moveTo>
                    <a:pt x="18149" y="0"/>
                  </a:moveTo>
                  <a:lnTo>
                    <a:pt x="880639" y="0"/>
                  </a:lnTo>
                  <a:cubicBezTo>
                    <a:pt x="890663" y="0"/>
                    <a:pt x="898788" y="8126"/>
                    <a:pt x="898788" y="18149"/>
                  </a:cubicBezTo>
                  <a:lnTo>
                    <a:pt x="898788" y="507829"/>
                  </a:lnTo>
                  <a:cubicBezTo>
                    <a:pt x="898788" y="517852"/>
                    <a:pt x="890663" y="525978"/>
                    <a:pt x="880639" y="525978"/>
                  </a:cubicBezTo>
                  <a:lnTo>
                    <a:pt x="18149" y="525978"/>
                  </a:lnTo>
                  <a:cubicBezTo>
                    <a:pt x="8126" y="525978"/>
                    <a:pt x="0" y="517852"/>
                    <a:pt x="0" y="507829"/>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6" name="TextBox 46"/>
            <p:cNvSpPr txBox="1"/>
            <p:nvPr/>
          </p:nvSpPr>
          <p:spPr>
            <a:xfrm>
              <a:off x="0" y="9525"/>
              <a:ext cx="898788"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7" name="Group 47"/>
          <p:cNvGrpSpPr/>
          <p:nvPr/>
        </p:nvGrpSpPr>
        <p:grpSpPr>
          <a:xfrm>
            <a:off x="3912616" y="5048532"/>
            <a:ext cx="3412587" cy="1974333"/>
            <a:chOff x="0" y="0"/>
            <a:chExt cx="898788" cy="519989"/>
          </a:xfrm>
        </p:grpSpPr>
        <p:sp>
          <p:nvSpPr>
            <p:cNvPr id="48" name="Freeform 48"/>
            <p:cNvSpPr/>
            <p:nvPr/>
          </p:nvSpPr>
          <p:spPr>
            <a:xfrm>
              <a:off x="0" y="0"/>
              <a:ext cx="898788" cy="519989"/>
            </a:xfrm>
            <a:custGeom>
              <a:avLst/>
              <a:gdLst/>
              <a:ahLst/>
              <a:cxnLst/>
              <a:rect l="l" t="t" r="r" b="b"/>
              <a:pathLst>
                <a:path w="898788" h="519989">
                  <a:moveTo>
                    <a:pt x="18149" y="0"/>
                  </a:moveTo>
                  <a:lnTo>
                    <a:pt x="880639" y="0"/>
                  </a:lnTo>
                  <a:cubicBezTo>
                    <a:pt x="890663" y="0"/>
                    <a:pt x="898788" y="8126"/>
                    <a:pt x="898788" y="18149"/>
                  </a:cubicBezTo>
                  <a:lnTo>
                    <a:pt x="898788" y="501840"/>
                  </a:lnTo>
                  <a:cubicBezTo>
                    <a:pt x="898788" y="511863"/>
                    <a:pt x="890663" y="519989"/>
                    <a:pt x="880639" y="519989"/>
                  </a:cubicBezTo>
                  <a:lnTo>
                    <a:pt x="18149" y="519989"/>
                  </a:lnTo>
                  <a:cubicBezTo>
                    <a:pt x="8126" y="519989"/>
                    <a:pt x="0" y="511863"/>
                    <a:pt x="0" y="501840"/>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9" name="TextBox 49"/>
            <p:cNvSpPr txBox="1"/>
            <p:nvPr/>
          </p:nvSpPr>
          <p:spPr>
            <a:xfrm>
              <a:off x="0" y="9525"/>
              <a:ext cx="898788" cy="51046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0" name="Group 50"/>
          <p:cNvGrpSpPr/>
          <p:nvPr/>
        </p:nvGrpSpPr>
        <p:grpSpPr>
          <a:xfrm>
            <a:off x="10932825" y="5048532"/>
            <a:ext cx="3412587" cy="1974333"/>
            <a:chOff x="0" y="0"/>
            <a:chExt cx="898788" cy="519989"/>
          </a:xfrm>
        </p:grpSpPr>
        <p:sp>
          <p:nvSpPr>
            <p:cNvPr id="51" name="Freeform 51"/>
            <p:cNvSpPr/>
            <p:nvPr/>
          </p:nvSpPr>
          <p:spPr>
            <a:xfrm>
              <a:off x="0" y="0"/>
              <a:ext cx="898788" cy="519989"/>
            </a:xfrm>
            <a:custGeom>
              <a:avLst/>
              <a:gdLst/>
              <a:ahLst/>
              <a:cxnLst/>
              <a:rect l="l" t="t" r="r" b="b"/>
              <a:pathLst>
                <a:path w="898788" h="519989">
                  <a:moveTo>
                    <a:pt x="18149" y="0"/>
                  </a:moveTo>
                  <a:lnTo>
                    <a:pt x="880639" y="0"/>
                  </a:lnTo>
                  <a:cubicBezTo>
                    <a:pt x="890663" y="0"/>
                    <a:pt x="898788" y="8126"/>
                    <a:pt x="898788" y="18149"/>
                  </a:cubicBezTo>
                  <a:lnTo>
                    <a:pt x="898788" y="501840"/>
                  </a:lnTo>
                  <a:cubicBezTo>
                    <a:pt x="898788" y="511863"/>
                    <a:pt x="890663" y="519989"/>
                    <a:pt x="880639" y="519989"/>
                  </a:cubicBezTo>
                  <a:lnTo>
                    <a:pt x="18149" y="519989"/>
                  </a:lnTo>
                  <a:cubicBezTo>
                    <a:pt x="8126" y="519989"/>
                    <a:pt x="0" y="511863"/>
                    <a:pt x="0" y="501840"/>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52" name="TextBox 52"/>
            <p:cNvSpPr txBox="1"/>
            <p:nvPr/>
          </p:nvSpPr>
          <p:spPr>
            <a:xfrm>
              <a:off x="0" y="9525"/>
              <a:ext cx="898788" cy="51046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3" name="Group 53"/>
          <p:cNvGrpSpPr/>
          <p:nvPr/>
        </p:nvGrpSpPr>
        <p:grpSpPr>
          <a:xfrm>
            <a:off x="3912616" y="2080181"/>
            <a:ext cx="3371850" cy="1997073"/>
            <a:chOff x="0" y="0"/>
            <a:chExt cx="888059" cy="525978"/>
          </a:xfrm>
        </p:grpSpPr>
        <p:sp>
          <p:nvSpPr>
            <p:cNvPr id="54" name="Freeform 54"/>
            <p:cNvSpPr/>
            <p:nvPr/>
          </p:nvSpPr>
          <p:spPr>
            <a:xfrm>
              <a:off x="0" y="0"/>
              <a:ext cx="888059" cy="525978"/>
            </a:xfrm>
            <a:custGeom>
              <a:avLst/>
              <a:gdLst/>
              <a:ahLst/>
              <a:cxnLst/>
              <a:rect l="l" t="t" r="r" b="b"/>
              <a:pathLst>
                <a:path w="888059" h="525978">
                  <a:moveTo>
                    <a:pt x="18368" y="0"/>
                  </a:moveTo>
                  <a:lnTo>
                    <a:pt x="869691" y="0"/>
                  </a:lnTo>
                  <a:cubicBezTo>
                    <a:pt x="874563" y="0"/>
                    <a:pt x="879235" y="1935"/>
                    <a:pt x="882679" y="5380"/>
                  </a:cubicBezTo>
                  <a:cubicBezTo>
                    <a:pt x="886124" y="8825"/>
                    <a:pt x="888059" y="13497"/>
                    <a:pt x="888059" y="18368"/>
                  </a:cubicBezTo>
                  <a:lnTo>
                    <a:pt x="888059" y="507610"/>
                  </a:lnTo>
                  <a:cubicBezTo>
                    <a:pt x="888059" y="512481"/>
                    <a:pt x="886124" y="517153"/>
                    <a:pt x="882679" y="520598"/>
                  </a:cubicBezTo>
                  <a:cubicBezTo>
                    <a:pt x="879235" y="524043"/>
                    <a:pt x="874563" y="525978"/>
                    <a:pt x="869691" y="525978"/>
                  </a:cubicBezTo>
                  <a:lnTo>
                    <a:pt x="18368" y="525978"/>
                  </a:lnTo>
                  <a:cubicBezTo>
                    <a:pt x="13497" y="525978"/>
                    <a:pt x="8825" y="524043"/>
                    <a:pt x="5380" y="520598"/>
                  </a:cubicBezTo>
                  <a:cubicBezTo>
                    <a:pt x="1935" y="517153"/>
                    <a:pt x="0" y="512481"/>
                    <a:pt x="0" y="507610"/>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平台運營與維護，包括功能開發、用戶支持和安全保障。</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市場推廣和社群管理，吸引更多目標客戶。</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與票務公司、官方機構合作，提供驗證機制。</a:t>
              </a:r>
            </a:p>
          </p:txBody>
        </p:sp>
        <p:sp>
          <p:nvSpPr>
            <p:cNvPr id="55" name="TextBox 55"/>
            <p:cNvSpPr txBox="1"/>
            <p:nvPr/>
          </p:nvSpPr>
          <p:spPr>
            <a:xfrm>
              <a:off x="0" y="9525"/>
              <a:ext cx="888059" cy="516453"/>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56" name="Group 56"/>
          <p:cNvGrpSpPr/>
          <p:nvPr/>
        </p:nvGrpSpPr>
        <p:grpSpPr>
          <a:xfrm>
            <a:off x="10930278" y="2080181"/>
            <a:ext cx="3371850" cy="1997073"/>
            <a:chOff x="0" y="0"/>
            <a:chExt cx="888059" cy="525978"/>
          </a:xfrm>
        </p:grpSpPr>
        <p:sp>
          <p:nvSpPr>
            <p:cNvPr id="57" name="Freeform 57"/>
            <p:cNvSpPr/>
            <p:nvPr/>
          </p:nvSpPr>
          <p:spPr>
            <a:xfrm>
              <a:off x="0" y="0"/>
              <a:ext cx="888059" cy="525978"/>
            </a:xfrm>
            <a:custGeom>
              <a:avLst/>
              <a:gdLst/>
              <a:ahLst/>
              <a:cxnLst/>
              <a:rect l="l" t="t" r="r" b="b"/>
              <a:pathLst>
                <a:path w="888059" h="525978">
                  <a:moveTo>
                    <a:pt x="18368" y="0"/>
                  </a:moveTo>
                  <a:lnTo>
                    <a:pt x="869691" y="0"/>
                  </a:lnTo>
                  <a:cubicBezTo>
                    <a:pt x="874563" y="0"/>
                    <a:pt x="879235" y="1935"/>
                    <a:pt x="882679" y="5380"/>
                  </a:cubicBezTo>
                  <a:cubicBezTo>
                    <a:pt x="886124" y="8825"/>
                    <a:pt x="888059" y="13497"/>
                    <a:pt x="888059" y="18368"/>
                  </a:cubicBezTo>
                  <a:lnTo>
                    <a:pt x="888059" y="507610"/>
                  </a:lnTo>
                  <a:cubicBezTo>
                    <a:pt x="888059" y="512481"/>
                    <a:pt x="886124" y="517153"/>
                    <a:pt x="882679" y="520598"/>
                  </a:cubicBezTo>
                  <a:cubicBezTo>
                    <a:pt x="879235" y="524043"/>
                    <a:pt x="874563" y="525978"/>
                    <a:pt x="869691" y="525978"/>
                  </a:cubicBezTo>
                  <a:lnTo>
                    <a:pt x="18368" y="525978"/>
                  </a:lnTo>
                  <a:cubicBezTo>
                    <a:pt x="13497" y="525978"/>
                    <a:pt x="8825" y="524043"/>
                    <a:pt x="5380" y="520598"/>
                  </a:cubicBezTo>
                  <a:cubicBezTo>
                    <a:pt x="1935" y="517153"/>
                    <a:pt x="0" y="512481"/>
                    <a:pt x="0" y="507610"/>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提供即時客服，解決交易中的疑問與問題。</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通過積分系統或會員計畫，提升用戶的黏性和忠誠度。</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建立粉絲社群，鼓勵用戶分享經驗和進行互動。</a:t>
              </a:r>
            </a:p>
          </p:txBody>
        </p:sp>
        <p:sp>
          <p:nvSpPr>
            <p:cNvPr id="58" name="TextBox 58"/>
            <p:cNvSpPr txBox="1"/>
            <p:nvPr/>
          </p:nvSpPr>
          <p:spPr>
            <a:xfrm>
              <a:off x="0" y="9525"/>
              <a:ext cx="888059" cy="516453"/>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59" name="Group 59"/>
          <p:cNvGrpSpPr/>
          <p:nvPr/>
        </p:nvGrpSpPr>
        <p:grpSpPr>
          <a:xfrm>
            <a:off x="3912616" y="5048532"/>
            <a:ext cx="3371850" cy="1974333"/>
            <a:chOff x="0" y="0"/>
            <a:chExt cx="888059" cy="519989"/>
          </a:xfrm>
        </p:grpSpPr>
        <p:sp>
          <p:nvSpPr>
            <p:cNvPr id="60" name="Freeform 60"/>
            <p:cNvSpPr/>
            <p:nvPr/>
          </p:nvSpPr>
          <p:spPr>
            <a:xfrm>
              <a:off x="0" y="0"/>
              <a:ext cx="888059" cy="519989"/>
            </a:xfrm>
            <a:custGeom>
              <a:avLst/>
              <a:gdLst/>
              <a:ahLst/>
              <a:cxnLst/>
              <a:rect l="l" t="t" r="r" b="b"/>
              <a:pathLst>
                <a:path w="888059" h="519989">
                  <a:moveTo>
                    <a:pt x="18368" y="0"/>
                  </a:moveTo>
                  <a:lnTo>
                    <a:pt x="869691" y="0"/>
                  </a:lnTo>
                  <a:cubicBezTo>
                    <a:pt x="874563" y="0"/>
                    <a:pt x="879235" y="1935"/>
                    <a:pt x="882679" y="5380"/>
                  </a:cubicBezTo>
                  <a:cubicBezTo>
                    <a:pt x="886124" y="8825"/>
                    <a:pt x="888059" y="13497"/>
                    <a:pt x="888059" y="18368"/>
                  </a:cubicBezTo>
                  <a:lnTo>
                    <a:pt x="888059" y="501621"/>
                  </a:lnTo>
                  <a:cubicBezTo>
                    <a:pt x="888059" y="506492"/>
                    <a:pt x="886124" y="511164"/>
                    <a:pt x="882679" y="514609"/>
                  </a:cubicBezTo>
                  <a:cubicBezTo>
                    <a:pt x="879235" y="518054"/>
                    <a:pt x="874563" y="519989"/>
                    <a:pt x="869691" y="519989"/>
                  </a:cubicBezTo>
                  <a:lnTo>
                    <a:pt x="18368" y="519989"/>
                  </a:lnTo>
                  <a:cubicBezTo>
                    <a:pt x="13497" y="519989"/>
                    <a:pt x="8825" y="518054"/>
                    <a:pt x="5380" y="514609"/>
                  </a:cubicBezTo>
                  <a:cubicBezTo>
                    <a:pt x="1935" y="511164"/>
                    <a:pt x="0" y="506492"/>
                    <a:pt x="0" y="501621"/>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技術資源：</a:t>
              </a:r>
              <a:r>
                <a:rPr lang="zh-TW" altLang="en-US">
                  <a:latin typeface="微軟正黑體" panose="020B0604030504040204" pitchFamily="34" charset="-120"/>
                  <a:ea typeface="微軟正黑體" panose="020B0604030504040204" pitchFamily="34" charset="-120"/>
                </a:rPr>
                <a:t> 開發穩定、安全的交易平台，並整合搜尋和推薦功能。</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合作夥伴：</a:t>
              </a:r>
              <a:r>
                <a:rPr lang="zh-TW" altLang="en-US">
                  <a:latin typeface="微軟正黑體" panose="020B0604030504040204" pitchFamily="34" charset="-120"/>
                  <a:ea typeface="微軟正黑體" panose="020B0604030504040204" pitchFamily="34" charset="-120"/>
                </a:rPr>
                <a:t> 票務、航空、住宿服務商。</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社群資源：</a:t>
              </a:r>
              <a:r>
                <a:rPr lang="zh-TW" altLang="en-US">
                  <a:latin typeface="微軟正黑體" panose="020B0604030504040204" pitchFamily="34" charset="-120"/>
                  <a:ea typeface="微軟正黑體" panose="020B0604030504040204" pitchFamily="34" charset="-120"/>
                </a:rPr>
                <a:t> 活躍且可信賴的粉絲社群。</a:t>
              </a:r>
            </a:p>
          </p:txBody>
        </p:sp>
        <p:sp>
          <p:nvSpPr>
            <p:cNvPr id="61" name="TextBox 61"/>
            <p:cNvSpPr txBox="1"/>
            <p:nvPr/>
          </p:nvSpPr>
          <p:spPr>
            <a:xfrm>
              <a:off x="0" y="9525"/>
              <a:ext cx="888059" cy="510464"/>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62" name="Group 62"/>
          <p:cNvGrpSpPr/>
          <p:nvPr/>
        </p:nvGrpSpPr>
        <p:grpSpPr>
          <a:xfrm>
            <a:off x="10932825" y="5048532"/>
            <a:ext cx="3371850" cy="1974333"/>
            <a:chOff x="0" y="0"/>
            <a:chExt cx="888059" cy="519989"/>
          </a:xfrm>
        </p:grpSpPr>
        <p:sp>
          <p:nvSpPr>
            <p:cNvPr id="63" name="Freeform 63"/>
            <p:cNvSpPr/>
            <p:nvPr/>
          </p:nvSpPr>
          <p:spPr>
            <a:xfrm>
              <a:off x="0" y="0"/>
              <a:ext cx="888059" cy="519989"/>
            </a:xfrm>
            <a:custGeom>
              <a:avLst/>
              <a:gdLst/>
              <a:ahLst/>
              <a:cxnLst/>
              <a:rect l="l" t="t" r="r" b="b"/>
              <a:pathLst>
                <a:path w="888059" h="519989">
                  <a:moveTo>
                    <a:pt x="18368" y="0"/>
                  </a:moveTo>
                  <a:lnTo>
                    <a:pt x="869691" y="0"/>
                  </a:lnTo>
                  <a:cubicBezTo>
                    <a:pt x="874563" y="0"/>
                    <a:pt x="879235" y="1935"/>
                    <a:pt x="882679" y="5380"/>
                  </a:cubicBezTo>
                  <a:cubicBezTo>
                    <a:pt x="886124" y="8825"/>
                    <a:pt x="888059" y="13497"/>
                    <a:pt x="888059" y="18368"/>
                  </a:cubicBezTo>
                  <a:lnTo>
                    <a:pt x="888059" y="501621"/>
                  </a:lnTo>
                  <a:cubicBezTo>
                    <a:pt x="888059" y="506492"/>
                    <a:pt x="886124" y="511164"/>
                    <a:pt x="882679" y="514609"/>
                  </a:cubicBezTo>
                  <a:cubicBezTo>
                    <a:pt x="879235" y="518054"/>
                    <a:pt x="874563" y="519989"/>
                    <a:pt x="869691" y="519989"/>
                  </a:cubicBezTo>
                  <a:lnTo>
                    <a:pt x="18368" y="519989"/>
                  </a:lnTo>
                  <a:cubicBezTo>
                    <a:pt x="13497" y="519989"/>
                    <a:pt x="8825" y="518054"/>
                    <a:pt x="5380" y="514609"/>
                  </a:cubicBezTo>
                  <a:cubicBezTo>
                    <a:pt x="1935" y="511164"/>
                    <a:pt x="0" y="506492"/>
                    <a:pt x="0" y="501621"/>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線上平台：</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官方網站與行動應用程式。</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合作方：</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與票務公司、航空公司、酒店及其他相關旅行服務提供商合作。</a:t>
              </a:r>
              <a:endParaRPr lang="en-US" altLang="zh-TW">
                <a:latin typeface="微軟正黑體" panose="020B0604030504040204" pitchFamily="34" charset="-120"/>
                <a:ea typeface="微軟正黑體" panose="020B0604030504040204" pitchFamily="34" charset="-120"/>
              </a:endParaRPr>
            </a:p>
          </p:txBody>
        </p:sp>
        <p:sp>
          <p:nvSpPr>
            <p:cNvPr id="64" name="TextBox 64"/>
            <p:cNvSpPr txBox="1"/>
            <p:nvPr/>
          </p:nvSpPr>
          <p:spPr>
            <a:xfrm>
              <a:off x="0" y="9525"/>
              <a:ext cx="888059" cy="510464"/>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65" name="Group 65"/>
          <p:cNvGrpSpPr/>
          <p:nvPr/>
        </p:nvGrpSpPr>
        <p:grpSpPr>
          <a:xfrm>
            <a:off x="3912616" y="1200404"/>
            <a:ext cx="3412587" cy="780157"/>
            <a:chOff x="0" y="0"/>
            <a:chExt cx="898788" cy="205473"/>
          </a:xfrm>
        </p:grpSpPr>
        <p:sp>
          <p:nvSpPr>
            <p:cNvPr id="66" name="Freeform 66"/>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67" name="TextBox 67"/>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68" name="Group 68"/>
          <p:cNvGrpSpPr/>
          <p:nvPr/>
        </p:nvGrpSpPr>
        <p:grpSpPr>
          <a:xfrm>
            <a:off x="10932825" y="1200404"/>
            <a:ext cx="3412587" cy="780157"/>
            <a:chOff x="0" y="0"/>
            <a:chExt cx="898788" cy="205473"/>
          </a:xfrm>
        </p:grpSpPr>
        <p:sp>
          <p:nvSpPr>
            <p:cNvPr id="69" name="Freeform 69"/>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0" name="TextBox 70"/>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1" name="Group 71"/>
          <p:cNvGrpSpPr/>
          <p:nvPr/>
        </p:nvGrpSpPr>
        <p:grpSpPr>
          <a:xfrm>
            <a:off x="14441890" y="1200404"/>
            <a:ext cx="3412587" cy="780157"/>
            <a:chOff x="0" y="0"/>
            <a:chExt cx="898788" cy="205473"/>
          </a:xfrm>
        </p:grpSpPr>
        <p:sp>
          <p:nvSpPr>
            <p:cNvPr id="72" name="Freeform 72"/>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3" name="TextBox 73"/>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4" name="Group 74"/>
          <p:cNvGrpSpPr/>
          <p:nvPr/>
        </p:nvGrpSpPr>
        <p:grpSpPr>
          <a:xfrm>
            <a:off x="7425168" y="1200404"/>
            <a:ext cx="3412587" cy="780157"/>
            <a:chOff x="0" y="0"/>
            <a:chExt cx="898788" cy="205473"/>
          </a:xfrm>
        </p:grpSpPr>
        <p:sp>
          <p:nvSpPr>
            <p:cNvPr id="75" name="Freeform 75"/>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6" name="TextBox 76"/>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7" name="Group 77"/>
          <p:cNvGrpSpPr/>
          <p:nvPr/>
        </p:nvGrpSpPr>
        <p:grpSpPr>
          <a:xfrm>
            <a:off x="3912616" y="4173125"/>
            <a:ext cx="3412587" cy="780157"/>
            <a:chOff x="0" y="0"/>
            <a:chExt cx="898788" cy="205473"/>
          </a:xfrm>
        </p:grpSpPr>
        <p:sp>
          <p:nvSpPr>
            <p:cNvPr id="78" name="Freeform 78"/>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9" name="TextBox 79"/>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0" name="Group 80"/>
          <p:cNvGrpSpPr/>
          <p:nvPr/>
        </p:nvGrpSpPr>
        <p:grpSpPr>
          <a:xfrm>
            <a:off x="10932825" y="4173125"/>
            <a:ext cx="3412587" cy="780157"/>
            <a:chOff x="0" y="0"/>
            <a:chExt cx="898788" cy="205473"/>
          </a:xfrm>
        </p:grpSpPr>
        <p:sp>
          <p:nvSpPr>
            <p:cNvPr id="81" name="Freeform 81"/>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82" name="TextBox 82"/>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3" name="Group 83"/>
          <p:cNvGrpSpPr/>
          <p:nvPr/>
        </p:nvGrpSpPr>
        <p:grpSpPr>
          <a:xfrm>
            <a:off x="407506" y="1200404"/>
            <a:ext cx="3371850" cy="780157"/>
            <a:chOff x="0" y="0"/>
            <a:chExt cx="888059" cy="205473"/>
          </a:xfrm>
        </p:grpSpPr>
        <p:sp>
          <p:nvSpPr>
            <p:cNvPr id="84" name="Freeform 84"/>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85" name="TextBox 85"/>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6" name="Group 86"/>
          <p:cNvGrpSpPr/>
          <p:nvPr/>
        </p:nvGrpSpPr>
        <p:grpSpPr>
          <a:xfrm>
            <a:off x="407506" y="7121737"/>
            <a:ext cx="8650746" cy="780157"/>
            <a:chOff x="0" y="0"/>
            <a:chExt cx="2278386" cy="205473"/>
          </a:xfrm>
        </p:grpSpPr>
        <p:sp>
          <p:nvSpPr>
            <p:cNvPr id="87" name="Freeform 87"/>
            <p:cNvSpPr/>
            <p:nvPr/>
          </p:nvSpPr>
          <p:spPr>
            <a:xfrm>
              <a:off x="0" y="0"/>
              <a:ext cx="2278386" cy="205473"/>
            </a:xfrm>
            <a:custGeom>
              <a:avLst/>
              <a:gdLst/>
              <a:ahLst/>
              <a:cxnLst/>
              <a:rect l="l" t="t" r="r" b="b"/>
              <a:pathLst>
                <a:path w="2278386" h="205473">
                  <a:moveTo>
                    <a:pt x="7160" y="0"/>
                  </a:moveTo>
                  <a:lnTo>
                    <a:pt x="2271226" y="0"/>
                  </a:lnTo>
                  <a:cubicBezTo>
                    <a:pt x="2275181" y="0"/>
                    <a:pt x="2278386" y="3205"/>
                    <a:pt x="2278386" y="7160"/>
                  </a:cubicBezTo>
                  <a:lnTo>
                    <a:pt x="2278386" y="198314"/>
                  </a:lnTo>
                  <a:cubicBezTo>
                    <a:pt x="2278386" y="202268"/>
                    <a:pt x="2275181" y="205473"/>
                    <a:pt x="2271226" y="205473"/>
                  </a:cubicBezTo>
                  <a:lnTo>
                    <a:pt x="7160" y="205473"/>
                  </a:lnTo>
                  <a:cubicBezTo>
                    <a:pt x="3205" y="205473"/>
                    <a:pt x="0" y="202268"/>
                    <a:pt x="0" y="198314"/>
                  </a:cubicBezTo>
                  <a:lnTo>
                    <a:pt x="0" y="7160"/>
                  </a:lnTo>
                  <a:cubicBezTo>
                    <a:pt x="0" y="3205"/>
                    <a:pt x="3205" y="0"/>
                    <a:pt x="7160"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88" name="TextBox 88"/>
            <p:cNvSpPr txBox="1"/>
            <p:nvPr/>
          </p:nvSpPr>
          <p:spPr>
            <a:xfrm>
              <a:off x="0" y="9525"/>
              <a:ext cx="2278386"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9" name="Group 89"/>
          <p:cNvGrpSpPr/>
          <p:nvPr/>
        </p:nvGrpSpPr>
        <p:grpSpPr>
          <a:xfrm>
            <a:off x="9195664" y="7121737"/>
            <a:ext cx="8618076" cy="780157"/>
            <a:chOff x="0" y="0"/>
            <a:chExt cx="2269781" cy="205473"/>
          </a:xfrm>
        </p:grpSpPr>
        <p:sp>
          <p:nvSpPr>
            <p:cNvPr id="90" name="Freeform 90"/>
            <p:cNvSpPr/>
            <p:nvPr/>
          </p:nvSpPr>
          <p:spPr>
            <a:xfrm>
              <a:off x="0" y="0"/>
              <a:ext cx="2269781" cy="205473"/>
            </a:xfrm>
            <a:custGeom>
              <a:avLst/>
              <a:gdLst/>
              <a:ahLst/>
              <a:cxnLst/>
              <a:rect l="l" t="t" r="r" b="b"/>
              <a:pathLst>
                <a:path w="2269781" h="205473">
                  <a:moveTo>
                    <a:pt x="7187" y="0"/>
                  </a:moveTo>
                  <a:lnTo>
                    <a:pt x="2262595" y="0"/>
                  </a:lnTo>
                  <a:cubicBezTo>
                    <a:pt x="2264501" y="0"/>
                    <a:pt x="2266329" y="757"/>
                    <a:pt x="2267677" y="2105"/>
                  </a:cubicBezTo>
                  <a:cubicBezTo>
                    <a:pt x="2269024" y="3453"/>
                    <a:pt x="2269781" y="5281"/>
                    <a:pt x="2269781" y="7187"/>
                  </a:cubicBezTo>
                  <a:lnTo>
                    <a:pt x="2269781" y="198287"/>
                  </a:lnTo>
                  <a:cubicBezTo>
                    <a:pt x="2269781" y="200193"/>
                    <a:pt x="2269024" y="202021"/>
                    <a:pt x="2267677" y="203368"/>
                  </a:cubicBezTo>
                  <a:cubicBezTo>
                    <a:pt x="2266329" y="204716"/>
                    <a:pt x="2264501" y="205473"/>
                    <a:pt x="2262595" y="205473"/>
                  </a:cubicBezTo>
                  <a:lnTo>
                    <a:pt x="7187" y="205473"/>
                  </a:lnTo>
                  <a:cubicBezTo>
                    <a:pt x="5281" y="205473"/>
                    <a:pt x="3453" y="204716"/>
                    <a:pt x="2105" y="203368"/>
                  </a:cubicBezTo>
                  <a:cubicBezTo>
                    <a:pt x="757" y="202021"/>
                    <a:pt x="0" y="200193"/>
                    <a:pt x="0" y="198287"/>
                  </a:cubicBezTo>
                  <a:lnTo>
                    <a:pt x="0" y="7187"/>
                  </a:lnTo>
                  <a:cubicBezTo>
                    <a:pt x="0" y="5281"/>
                    <a:pt x="757" y="3453"/>
                    <a:pt x="2105" y="2105"/>
                  </a:cubicBezTo>
                  <a:cubicBezTo>
                    <a:pt x="3453" y="757"/>
                    <a:pt x="5281" y="0"/>
                    <a:pt x="7187"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1" name="TextBox 91"/>
            <p:cNvSpPr txBox="1"/>
            <p:nvPr/>
          </p:nvSpPr>
          <p:spPr>
            <a:xfrm>
              <a:off x="0" y="9525"/>
              <a:ext cx="226978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2" name="Group 92"/>
          <p:cNvGrpSpPr/>
          <p:nvPr/>
        </p:nvGrpSpPr>
        <p:grpSpPr>
          <a:xfrm>
            <a:off x="3912616" y="1200404"/>
            <a:ext cx="3371850" cy="780157"/>
            <a:chOff x="0" y="0"/>
            <a:chExt cx="888059" cy="205473"/>
          </a:xfrm>
        </p:grpSpPr>
        <p:sp>
          <p:nvSpPr>
            <p:cNvPr id="93" name="Freeform 93"/>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4" name="TextBox 94"/>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5" name="Group 95"/>
          <p:cNvGrpSpPr/>
          <p:nvPr/>
        </p:nvGrpSpPr>
        <p:grpSpPr>
          <a:xfrm>
            <a:off x="10932825" y="1200404"/>
            <a:ext cx="3371850" cy="780157"/>
            <a:chOff x="0" y="0"/>
            <a:chExt cx="888059" cy="205473"/>
          </a:xfrm>
        </p:grpSpPr>
        <p:sp>
          <p:nvSpPr>
            <p:cNvPr id="96" name="Freeform 96"/>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7" name="TextBox 97"/>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8" name="Group 98"/>
          <p:cNvGrpSpPr/>
          <p:nvPr/>
        </p:nvGrpSpPr>
        <p:grpSpPr>
          <a:xfrm>
            <a:off x="14441890" y="1200404"/>
            <a:ext cx="3371850" cy="780157"/>
            <a:chOff x="0" y="0"/>
            <a:chExt cx="888059" cy="205473"/>
          </a:xfrm>
        </p:grpSpPr>
        <p:sp>
          <p:nvSpPr>
            <p:cNvPr id="99" name="Freeform 99"/>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0" name="TextBox 100"/>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1" name="Group 101"/>
          <p:cNvGrpSpPr/>
          <p:nvPr/>
        </p:nvGrpSpPr>
        <p:grpSpPr>
          <a:xfrm>
            <a:off x="7425168" y="1200404"/>
            <a:ext cx="3371850" cy="780157"/>
            <a:chOff x="0" y="0"/>
            <a:chExt cx="888059" cy="205473"/>
          </a:xfrm>
        </p:grpSpPr>
        <p:sp>
          <p:nvSpPr>
            <p:cNvPr id="102" name="Freeform 102"/>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3" name="TextBox 103"/>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4" name="Group 104"/>
          <p:cNvGrpSpPr/>
          <p:nvPr/>
        </p:nvGrpSpPr>
        <p:grpSpPr>
          <a:xfrm>
            <a:off x="3912616" y="4173125"/>
            <a:ext cx="3371850" cy="780157"/>
            <a:chOff x="0" y="0"/>
            <a:chExt cx="888059" cy="205473"/>
          </a:xfrm>
        </p:grpSpPr>
        <p:sp>
          <p:nvSpPr>
            <p:cNvPr id="105" name="Freeform 105"/>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6" name="TextBox 106"/>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7" name="Group 107"/>
          <p:cNvGrpSpPr/>
          <p:nvPr/>
        </p:nvGrpSpPr>
        <p:grpSpPr>
          <a:xfrm>
            <a:off x="10932825" y="4173125"/>
            <a:ext cx="3371850" cy="780157"/>
            <a:chOff x="0" y="0"/>
            <a:chExt cx="888059" cy="205473"/>
          </a:xfrm>
        </p:grpSpPr>
        <p:sp>
          <p:nvSpPr>
            <p:cNvPr id="108" name="Freeform 108"/>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9" name="TextBox 109"/>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0" name="Group 110"/>
          <p:cNvGrpSpPr/>
          <p:nvPr/>
        </p:nvGrpSpPr>
        <p:grpSpPr>
          <a:xfrm>
            <a:off x="14438115" y="493943"/>
            <a:ext cx="1658574" cy="400556"/>
            <a:chOff x="0" y="0"/>
            <a:chExt cx="436826" cy="105496"/>
          </a:xfrm>
        </p:grpSpPr>
        <p:sp>
          <p:nvSpPr>
            <p:cNvPr id="111" name="Freeform 111"/>
            <p:cNvSpPr/>
            <p:nvPr/>
          </p:nvSpPr>
          <p:spPr>
            <a:xfrm>
              <a:off x="0" y="0"/>
              <a:ext cx="436826" cy="105496"/>
            </a:xfrm>
            <a:custGeom>
              <a:avLst/>
              <a:gdLst/>
              <a:ahLst/>
              <a:cxnLst/>
              <a:rect l="l" t="t" r="r" b="b"/>
              <a:pathLst>
                <a:path w="436826" h="105496">
                  <a:moveTo>
                    <a:pt x="37343" y="0"/>
                  </a:moveTo>
                  <a:lnTo>
                    <a:pt x="399484" y="0"/>
                  </a:lnTo>
                  <a:cubicBezTo>
                    <a:pt x="420107" y="0"/>
                    <a:pt x="436826" y="16719"/>
                    <a:pt x="436826" y="37343"/>
                  </a:cubicBezTo>
                  <a:lnTo>
                    <a:pt x="436826" y="68154"/>
                  </a:lnTo>
                  <a:cubicBezTo>
                    <a:pt x="436826" y="88777"/>
                    <a:pt x="420107" y="105496"/>
                    <a:pt x="399484" y="105496"/>
                  </a:cubicBezTo>
                  <a:lnTo>
                    <a:pt x="37343" y="105496"/>
                  </a:lnTo>
                  <a:cubicBezTo>
                    <a:pt x="27439" y="105496"/>
                    <a:pt x="17940" y="101562"/>
                    <a:pt x="10937" y="94559"/>
                  </a:cubicBezTo>
                  <a:cubicBezTo>
                    <a:pt x="3934" y="87556"/>
                    <a:pt x="0" y="78058"/>
                    <a:pt x="0" y="68154"/>
                  </a:cubicBezTo>
                  <a:lnTo>
                    <a:pt x="0" y="37343"/>
                  </a:lnTo>
                  <a:cubicBezTo>
                    <a:pt x="0" y="16719"/>
                    <a:pt x="16719" y="0"/>
                    <a:pt x="3734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12" name="TextBox 112"/>
            <p:cNvSpPr txBox="1"/>
            <p:nvPr/>
          </p:nvSpPr>
          <p:spPr>
            <a:xfrm>
              <a:off x="0" y="9525"/>
              <a:ext cx="436826"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3" name="Group 113"/>
          <p:cNvGrpSpPr/>
          <p:nvPr/>
        </p:nvGrpSpPr>
        <p:grpSpPr>
          <a:xfrm>
            <a:off x="16195904" y="493943"/>
            <a:ext cx="1658574" cy="400556"/>
            <a:chOff x="0" y="0"/>
            <a:chExt cx="436826" cy="105496"/>
          </a:xfrm>
        </p:grpSpPr>
        <p:sp>
          <p:nvSpPr>
            <p:cNvPr id="114" name="Freeform 114"/>
            <p:cNvSpPr/>
            <p:nvPr/>
          </p:nvSpPr>
          <p:spPr>
            <a:xfrm>
              <a:off x="0" y="0"/>
              <a:ext cx="436826" cy="105496"/>
            </a:xfrm>
            <a:custGeom>
              <a:avLst/>
              <a:gdLst/>
              <a:ahLst/>
              <a:cxnLst/>
              <a:rect l="l" t="t" r="r" b="b"/>
              <a:pathLst>
                <a:path w="436826" h="105496">
                  <a:moveTo>
                    <a:pt x="37343" y="0"/>
                  </a:moveTo>
                  <a:lnTo>
                    <a:pt x="399484" y="0"/>
                  </a:lnTo>
                  <a:cubicBezTo>
                    <a:pt x="420107" y="0"/>
                    <a:pt x="436826" y="16719"/>
                    <a:pt x="436826" y="37343"/>
                  </a:cubicBezTo>
                  <a:lnTo>
                    <a:pt x="436826" y="68154"/>
                  </a:lnTo>
                  <a:cubicBezTo>
                    <a:pt x="436826" y="88777"/>
                    <a:pt x="420107" y="105496"/>
                    <a:pt x="399484" y="105496"/>
                  </a:cubicBezTo>
                  <a:lnTo>
                    <a:pt x="37343" y="105496"/>
                  </a:lnTo>
                  <a:cubicBezTo>
                    <a:pt x="27439" y="105496"/>
                    <a:pt x="17940" y="101562"/>
                    <a:pt x="10937" y="94559"/>
                  </a:cubicBezTo>
                  <a:cubicBezTo>
                    <a:pt x="3934" y="87556"/>
                    <a:pt x="0" y="78058"/>
                    <a:pt x="0" y="68154"/>
                  </a:cubicBezTo>
                  <a:lnTo>
                    <a:pt x="0" y="37343"/>
                  </a:lnTo>
                  <a:cubicBezTo>
                    <a:pt x="0" y="16719"/>
                    <a:pt x="16719" y="0"/>
                    <a:pt x="3734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15" name="TextBox 115"/>
            <p:cNvSpPr txBox="1"/>
            <p:nvPr/>
          </p:nvSpPr>
          <p:spPr>
            <a:xfrm>
              <a:off x="0" y="9525"/>
              <a:ext cx="436826"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6" name="Group 116"/>
          <p:cNvGrpSpPr/>
          <p:nvPr/>
        </p:nvGrpSpPr>
        <p:grpSpPr>
          <a:xfrm>
            <a:off x="14438115" y="496191"/>
            <a:ext cx="1624346" cy="400556"/>
            <a:chOff x="0" y="0"/>
            <a:chExt cx="427811" cy="105496"/>
          </a:xfrm>
        </p:grpSpPr>
        <p:sp>
          <p:nvSpPr>
            <p:cNvPr id="117" name="Freeform 117"/>
            <p:cNvSpPr/>
            <p:nvPr/>
          </p:nvSpPr>
          <p:spPr>
            <a:xfrm>
              <a:off x="0" y="0"/>
              <a:ext cx="427811" cy="105496"/>
            </a:xfrm>
            <a:custGeom>
              <a:avLst/>
              <a:gdLst/>
              <a:ahLst/>
              <a:cxnLst/>
              <a:rect l="l" t="t" r="r" b="b"/>
              <a:pathLst>
                <a:path w="427811" h="105496">
                  <a:moveTo>
                    <a:pt x="38129" y="0"/>
                  </a:moveTo>
                  <a:lnTo>
                    <a:pt x="389682" y="0"/>
                  </a:lnTo>
                  <a:cubicBezTo>
                    <a:pt x="410740" y="0"/>
                    <a:pt x="427811" y="17071"/>
                    <a:pt x="427811" y="38129"/>
                  </a:cubicBezTo>
                  <a:lnTo>
                    <a:pt x="427811" y="67367"/>
                  </a:lnTo>
                  <a:cubicBezTo>
                    <a:pt x="427811" y="77479"/>
                    <a:pt x="423794" y="87178"/>
                    <a:pt x="416644" y="94328"/>
                  </a:cubicBezTo>
                  <a:cubicBezTo>
                    <a:pt x="409493" y="101479"/>
                    <a:pt x="399795" y="105496"/>
                    <a:pt x="389682" y="105496"/>
                  </a:cubicBezTo>
                  <a:lnTo>
                    <a:pt x="38129" y="105496"/>
                  </a:lnTo>
                  <a:cubicBezTo>
                    <a:pt x="28017" y="105496"/>
                    <a:pt x="18318" y="101479"/>
                    <a:pt x="11168" y="94328"/>
                  </a:cubicBezTo>
                  <a:cubicBezTo>
                    <a:pt x="4017" y="87178"/>
                    <a:pt x="0" y="77479"/>
                    <a:pt x="0" y="67367"/>
                  </a:cubicBezTo>
                  <a:lnTo>
                    <a:pt x="0" y="38129"/>
                  </a:lnTo>
                  <a:cubicBezTo>
                    <a:pt x="0" y="28017"/>
                    <a:pt x="4017" y="18318"/>
                    <a:pt x="11168" y="11168"/>
                  </a:cubicBezTo>
                  <a:cubicBezTo>
                    <a:pt x="18318" y="4017"/>
                    <a:pt x="28017" y="0"/>
                    <a:pt x="38129"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18" name="TextBox 118"/>
            <p:cNvSpPr txBox="1"/>
            <p:nvPr/>
          </p:nvSpPr>
          <p:spPr>
            <a:xfrm>
              <a:off x="0" y="9525"/>
              <a:ext cx="427811"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9" name="Group 119"/>
          <p:cNvGrpSpPr/>
          <p:nvPr/>
        </p:nvGrpSpPr>
        <p:grpSpPr>
          <a:xfrm>
            <a:off x="16195904" y="496191"/>
            <a:ext cx="1624346" cy="400556"/>
            <a:chOff x="0" y="0"/>
            <a:chExt cx="427811" cy="105496"/>
          </a:xfrm>
        </p:grpSpPr>
        <p:sp>
          <p:nvSpPr>
            <p:cNvPr id="120" name="Freeform 120"/>
            <p:cNvSpPr/>
            <p:nvPr/>
          </p:nvSpPr>
          <p:spPr>
            <a:xfrm>
              <a:off x="0" y="0"/>
              <a:ext cx="427811" cy="105496"/>
            </a:xfrm>
            <a:custGeom>
              <a:avLst/>
              <a:gdLst/>
              <a:ahLst/>
              <a:cxnLst/>
              <a:rect l="l" t="t" r="r" b="b"/>
              <a:pathLst>
                <a:path w="427811" h="105496">
                  <a:moveTo>
                    <a:pt x="38129" y="0"/>
                  </a:moveTo>
                  <a:lnTo>
                    <a:pt x="389682" y="0"/>
                  </a:lnTo>
                  <a:cubicBezTo>
                    <a:pt x="410740" y="0"/>
                    <a:pt x="427811" y="17071"/>
                    <a:pt x="427811" y="38129"/>
                  </a:cubicBezTo>
                  <a:lnTo>
                    <a:pt x="427811" y="67367"/>
                  </a:lnTo>
                  <a:cubicBezTo>
                    <a:pt x="427811" y="77479"/>
                    <a:pt x="423794" y="87178"/>
                    <a:pt x="416644" y="94328"/>
                  </a:cubicBezTo>
                  <a:cubicBezTo>
                    <a:pt x="409493" y="101479"/>
                    <a:pt x="399795" y="105496"/>
                    <a:pt x="389682" y="105496"/>
                  </a:cubicBezTo>
                  <a:lnTo>
                    <a:pt x="38129" y="105496"/>
                  </a:lnTo>
                  <a:cubicBezTo>
                    <a:pt x="28017" y="105496"/>
                    <a:pt x="18318" y="101479"/>
                    <a:pt x="11168" y="94328"/>
                  </a:cubicBezTo>
                  <a:cubicBezTo>
                    <a:pt x="4017" y="87178"/>
                    <a:pt x="0" y="77479"/>
                    <a:pt x="0" y="67367"/>
                  </a:cubicBezTo>
                  <a:lnTo>
                    <a:pt x="0" y="38129"/>
                  </a:lnTo>
                  <a:cubicBezTo>
                    <a:pt x="0" y="28017"/>
                    <a:pt x="4017" y="18318"/>
                    <a:pt x="11168" y="11168"/>
                  </a:cubicBezTo>
                  <a:cubicBezTo>
                    <a:pt x="18318" y="4017"/>
                    <a:pt x="28017" y="0"/>
                    <a:pt x="38129"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21" name="TextBox 121"/>
            <p:cNvSpPr txBox="1"/>
            <p:nvPr/>
          </p:nvSpPr>
          <p:spPr>
            <a:xfrm>
              <a:off x="0" y="9525"/>
              <a:ext cx="427811"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2" name="Group 122"/>
          <p:cNvGrpSpPr/>
          <p:nvPr/>
        </p:nvGrpSpPr>
        <p:grpSpPr>
          <a:xfrm>
            <a:off x="446133" y="1200404"/>
            <a:ext cx="779801" cy="780157"/>
            <a:chOff x="0" y="0"/>
            <a:chExt cx="205380" cy="205473"/>
          </a:xfrm>
        </p:grpSpPr>
        <p:sp>
          <p:nvSpPr>
            <p:cNvPr id="123" name="Freeform 123"/>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24" name="TextBox 124"/>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5" name="Group 125"/>
          <p:cNvGrpSpPr/>
          <p:nvPr/>
        </p:nvGrpSpPr>
        <p:grpSpPr>
          <a:xfrm>
            <a:off x="446133" y="7121737"/>
            <a:ext cx="779801" cy="780157"/>
            <a:chOff x="0" y="0"/>
            <a:chExt cx="205380" cy="205473"/>
          </a:xfrm>
        </p:grpSpPr>
        <p:sp>
          <p:nvSpPr>
            <p:cNvPr id="126" name="Freeform 126"/>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27" name="TextBox 127"/>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8" name="Group 128"/>
          <p:cNvGrpSpPr/>
          <p:nvPr/>
        </p:nvGrpSpPr>
        <p:grpSpPr>
          <a:xfrm>
            <a:off x="9234291" y="7121737"/>
            <a:ext cx="779801" cy="780157"/>
            <a:chOff x="0" y="0"/>
            <a:chExt cx="205380" cy="205473"/>
          </a:xfrm>
        </p:grpSpPr>
        <p:sp>
          <p:nvSpPr>
            <p:cNvPr id="129" name="Freeform 129"/>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0" name="TextBox 130"/>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1" name="Group 131"/>
          <p:cNvGrpSpPr/>
          <p:nvPr/>
        </p:nvGrpSpPr>
        <p:grpSpPr>
          <a:xfrm>
            <a:off x="3951243" y="1200404"/>
            <a:ext cx="779801" cy="780157"/>
            <a:chOff x="0" y="0"/>
            <a:chExt cx="205380" cy="205473"/>
          </a:xfrm>
        </p:grpSpPr>
        <p:sp>
          <p:nvSpPr>
            <p:cNvPr id="132" name="Freeform 132"/>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3" name="TextBox 133"/>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4" name="Group 134"/>
          <p:cNvGrpSpPr/>
          <p:nvPr/>
        </p:nvGrpSpPr>
        <p:grpSpPr>
          <a:xfrm>
            <a:off x="10971451" y="1200404"/>
            <a:ext cx="779801" cy="780157"/>
            <a:chOff x="0" y="0"/>
            <a:chExt cx="205380" cy="205473"/>
          </a:xfrm>
        </p:grpSpPr>
        <p:sp>
          <p:nvSpPr>
            <p:cNvPr id="135" name="Freeform 135"/>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6" name="TextBox 136"/>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7" name="Group 137"/>
          <p:cNvGrpSpPr/>
          <p:nvPr/>
        </p:nvGrpSpPr>
        <p:grpSpPr>
          <a:xfrm>
            <a:off x="14480517" y="1200404"/>
            <a:ext cx="779801" cy="780157"/>
            <a:chOff x="0" y="0"/>
            <a:chExt cx="205380" cy="205473"/>
          </a:xfrm>
        </p:grpSpPr>
        <p:sp>
          <p:nvSpPr>
            <p:cNvPr id="138" name="Freeform 138"/>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9" name="TextBox 139"/>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0" name="Group 140"/>
          <p:cNvGrpSpPr/>
          <p:nvPr/>
        </p:nvGrpSpPr>
        <p:grpSpPr>
          <a:xfrm>
            <a:off x="7463795" y="1200404"/>
            <a:ext cx="779801" cy="780157"/>
            <a:chOff x="0" y="0"/>
            <a:chExt cx="205380" cy="205473"/>
          </a:xfrm>
        </p:grpSpPr>
        <p:sp>
          <p:nvSpPr>
            <p:cNvPr id="141" name="Freeform 141"/>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2" name="TextBox 142"/>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3" name="Group 143"/>
          <p:cNvGrpSpPr/>
          <p:nvPr/>
        </p:nvGrpSpPr>
        <p:grpSpPr>
          <a:xfrm>
            <a:off x="3951243" y="4173125"/>
            <a:ext cx="779801" cy="780157"/>
            <a:chOff x="0" y="0"/>
            <a:chExt cx="205380" cy="205473"/>
          </a:xfrm>
        </p:grpSpPr>
        <p:sp>
          <p:nvSpPr>
            <p:cNvPr id="144" name="Freeform 14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5" name="TextBox 14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6" name="Group 146"/>
          <p:cNvGrpSpPr/>
          <p:nvPr/>
        </p:nvGrpSpPr>
        <p:grpSpPr>
          <a:xfrm>
            <a:off x="10971451" y="4173125"/>
            <a:ext cx="779801" cy="780157"/>
            <a:chOff x="0" y="0"/>
            <a:chExt cx="205380" cy="205473"/>
          </a:xfrm>
        </p:grpSpPr>
        <p:sp>
          <p:nvSpPr>
            <p:cNvPr id="147" name="Freeform 147"/>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8" name="TextBox 148"/>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9" name="Group 149"/>
          <p:cNvGrpSpPr/>
          <p:nvPr/>
        </p:nvGrpSpPr>
        <p:grpSpPr>
          <a:xfrm>
            <a:off x="407506" y="1200404"/>
            <a:ext cx="779801" cy="780157"/>
            <a:chOff x="0" y="0"/>
            <a:chExt cx="205380" cy="205473"/>
          </a:xfrm>
        </p:grpSpPr>
        <p:sp>
          <p:nvSpPr>
            <p:cNvPr id="150" name="Freeform 150"/>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1" name="TextBox 151"/>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2" name="Group 152"/>
          <p:cNvGrpSpPr/>
          <p:nvPr/>
        </p:nvGrpSpPr>
        <p:grpSpPr>
          <a:xfrm>
            <a:off x="407506" y="7121737"/>
            <a:ext cx="779801" cy="780157"/>
            <a:chOff x="0" y="0"/>
            <a:chExt cx="205380" cy="205473"/>
          </a:xfrm>
        </p:grpSpPr>
        <p:sp>
          <p:nvSpPr>
            <p:cNvPr id="153" name="Freeform 153"/>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4" name="TextBox 154"/>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5" name="Group 155"/>
          <p:cNvGrpSpPr/>
          <p:nvPr/>
        </p:nvGrpSpPr>
        <p:grpSpPr>
          <a:xfrm>
            <a:off x="9195664" y="7121737"/>
            <a:ext cx="779801" cy="780157"/>
            <a:chOff x="0" y="0"/>
            <a:chExt cx="205380" cy="205473"/>
          </a:xfrm>
        </p:grpSpPr>
        <p:sp>
          <p:nvSpPr>
            <p:cNvPr id="156" name="Freeform 156"/>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7" name="TextBox 157"/>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8" name="Group 158"/>
          <p:cNvGrpSpPr/>
          <p:nvPr/>
        </p:nvGrpSpPr>
        <p:grpSpPr>
          <a:xfrm>
            <a:off x="3912616" y="1200404"/>
            <a:ext cx="779801" cy="780157"/>
            <a:chOff x="0" y="0"/>
            <a:chExt cx="205380" cy="205473"/>
          </a:xfrm>
        </p:grpSpPr>
        <p:sp>
          <p:nvSpPr>
            <p:cNvPr id="159" name="Freeform 159"/>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0" name="TextBox 160"/>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1" name="Group 161"/>
          <p:cNvGrpSpPr/>
          <p:nvPr/>
        </p:nvGrpSpPr>
        <p:grpSpPr>
          <a:xfrm>
            <a:off x="10932825" y="1200404"/>
            <a:ext cx="779801" cy="780157"/>
            <a:chOff x="0" y="0"/>
            <a:chExt cx="205380" cy="205473"/>
          </a:xfrm>
        </p:grpSpPr>
        <p:sp>
          <p:nvSpPr>
            <p:cNvPr id="162" name="Freeform 162"/>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3" name="TextBox 163"/>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4" name="Group 164"/>
          <p:cNvGrpSpPr/>
          <p:nvPr/>
        </p:nvGrpSpPr>
        <p:grpSpPr>
          <a:xfrm>
            <a:off x="14441890" y="1200404"/>
            <a:ext cx="779801" cy="780157"/>
            <a:chOff x="0" y="0"/>
            <a:chExt cx="205380" cy="205473"/>
          </a:xfrm>
        </p:grpSpPr>
        <p:sp>
          <p:nvSpPr>
            <p:cNvPr id="165" name="Freeform 165"/>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6" name="TextBox 166"/>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7" name="Group 167"/>
          <p:cNvGrpSpPr/>
          <p:nvPr/>
        </p:nvGrpSpPr>
        <p:grpSpPr>
          <a:xfrm>
            <a:off x="7425168" y="1200404"/>
            <a:ext cx="779801" cy="780157"/>
            <a:chOff x="0" y="0"/>
            <a:chExt cx="205380" cy="205473"/>
          </a:xfrm>
        </p:grpSpPr>
        <p:sp>
          <p:nvSpPr>
            <p:cNvPr id="168" name="Freeform 168"/>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9" name="TextBox 169"/>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0" name="Group 170"/>
          <p:cNvGrpSpPr/>
          <p:nvPr/>
        </p:nvGrpSpPr>
        <p:grpSpPr>
          <a:xfrm>
            <a:off x="3912616" y="4173125"/>
            <a:ext cx="779801" cy="780157"/>
            <a:chOff x="0" y="0"/>
            <a:chExt cx="205380" cy="205473"/>
          </a:xfrm>
        </p:grpSpPr>
        <p:sp>
          <p:nvSpPr>
            <p:cNvPr id="171" name="Freeform 171"/>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72" name="TextBox 172"/>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3" name="Group 173"/>
          <p:cNvGrpSpPr/>
          <p:nvPr/>
        </p:nvGrpSpPr>
        <p:grpSpPr>
          <a:xfrm>
            <a:off x="10932825" y="4173125"/>
            <a:ext cx="779801" cy="780157"/>
            <a:chOff x="0" y="0"/>
            <a:chExt cx="205380" cy="205473"/>
          </a:xfrm>
        </p:grpSpPr>
        <p:sp>
          <p:nvSpPr>
            <p:cNvPr id="174" name="Freeform 17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75" name="TextBox 17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176" name="Freeform 176"/>
          <p:cNvSpPr/>
          <p:nvPr/>
        </p:nvSpPr>
        <p:spPr>
          <a:xfrm>
            <a:off x="537692" y="1343570"/>
            <a:ext cx="519429" cy="461642"/>
          </a:xfrm>
          <a:custGeom>
            <a:avLst/>
            <a:gdLst/>
            <a:ahLst/>
            <a:cxnLst/>
            <a:rect l="l" t="t" r="r" b="b"/>
            <a:pathLst>
              <a:path w="519429" h="461642">
                <a:moveTo>
                  <a:pt x="0" y="0"/>
                </a:moveTo>
                <a:lnTo>
                  <a:pt x="519429" y="0"/>
                </a:lnTo>
                <a:lnTo>
                  <a:pt x="519429" y="461642"/>
                </a:lnTo>
                <a:lnTo>
                  <a:pt x="0" y="46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7" name="Freeform 177"/>
          <p:cNvSpPr/>
          <p:nvPr/>
        </p:nvSpPr>
        <p:spPr>
          <a:xfrm>
            <a:off x="7577215" y="1343570"/>
            <a:ext cx="475706" cy="504728"/>
          </a:xfrm>
          <a:custGeom>
            <a:avLst/>
            <a:gdLst/>
            <a:ahLst/>
            <a:cxnLst/>
            <a:rect l="l" t="t" r="r" b="b"/>
            <a:pathLst>
              <a:path w="475706" h="504728">
                <a:moveTo>
                  <a:pt x="0" y="0"/>
                </a:moveTo>
                <a:lnTo>
                  <a:pt x="475707" y="0"/>
                </a:lnTo>
                <a:lnTo>
                  <a:pt x="475707" y="504728"/>
                </a:lnTo>
                <a:lnTo>
                  <a:pt x="0" y="504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78" name="Freeform 178"/>
          <p:cNvSpPr/>
          <p:nvPr/>
        </p:nvSpPr>
        <p:spPr>
          <a:xfrm>
            <a:off x="4072709" y="4312719"/>
            <a:ext cx="500969" cy="500969"/>
          </a:xfrm>
          <a:custGeom>
            <a:avLst/>
            <a:gdLst/>
            <a:ahLst/>
            <a:cxnLst/>
            <a:rect l="l" t="t" r="r" b="b"/>
            <a:pathLst>
              <a:path w="500969" h="500969">
                <a:moveTo>
                  <a:pt x="0" y="0"/>
                </a:moveTo>
                <a:lnTo>
                  <a:pt x="500969" y="0"/>
                </a:lnTo>
                <a:lnTo>
                  <a:pt x="500969" y="500969"/>
                </a:lnTo>
                <a:lnTo>
                  <a:pt x="0" y="5009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79" name="Freeform 179"/>
          <p:cNvSpPr/>
          <p:nvPr/>
        </p:nvSpPr>
        <p:spPr>
          <a:xfrm>
            <a:off x="4123195" y="1343570"/>
            <a:ext cx="399997" cy="504728"/>
          </a:xfrm>
          <a:custGeom>
            <a:avLst/>
            <a:gdLst/>
            <a:ahLst/>
            <a:cxnLst/>
            <a:rect l="l" t="t" r="r" b="b"/>
            <a:pathLst>
              <a:path w="399997" h="504728">
                <a:moveTo>
                  <a:pt x="0" y="0"/>
                </a:moveTo>
                <a:lnTo>
                  <a:pt x="399997" y="0"/>
                </a:lnTo>
                <a:lnTo>
                  <a:pt x="399997" y="504728"/>
                </a:lnTo>
                <a:lnTo>
                  <a:pt x="0" y="504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80" name="Freeform 180"/>
          <p:cNvSpPr/>
          <p:nvPr/>
        </p:nvSpPr>
        <p:spPr>
          <a:xfrm>
            <a:off x="11074838" y="1343570"/>
            <a:ext cx="504728" cy="504728"/>
          </a:xfrm>
          <a:custGeom>
            <a:avLst/>
            <a:gdLst/>
            <a:ahLst/>
            <a:cxnLst/>
            <a:rect l="l" t="t" r="r" b="b"/>
            <a:pathLst>
              <a:path w="504728" h="504728">
                <a:moveTo>
                  <a:pt x="0" y="0"/>
                </a:moveTo>
                <a:lnTo>
                  <a:pt x="504728" y="0"/>
                </a:lnTo>
                <a:lnTo>
                  <a:pt x="504728" y="504728"/>
                </a:lnTo>
                <a:lnTo>
                  <a:pt x="0" y="5047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81" name="Freeform 181"/>
          <p:cNvSpPr/>
          <p:nvPr/>
        </p:nvSpPr>
        <p:spPr>
          <a:xfrm>
            <a:off x="14581307" y="1343570"/>
            <a:ext cx="500969" cy="500969"/>
          </a:xfrm>
          <a:custGeom>
            <a:avLst/>
            <a:gdLst/>
            <a:ahLst/>
            <a:cxnLst/>
            <a:rect l="l" t="t" r="r" b="b"/>
            <a:pathLst>
              <a:path w="500969" h="500969">
                <a:moveTo>
                  <a:pt x="0" y="0"/>
                </a:moveTo>
                <a:lnTo>
                  <a:pt x="500968" y="0"/>
                </a:lnTo>
                <a:lnTo>
                  <a:pt x="500968" y="500969"/>
                </a:lnTo>
                <a:lnTo>
                  <a:pt x="0" y="5009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2" name="Freeform 182"/>
          <p:cNvSpPr/>
          <p:nvPr/>
        </p:nvSpPr>
        <p:spPr>
          <a:xfrm>
            <a:off x="11072113" y="4312719"/>
            <a:ext cx="510178" cy="510178"/>
          </a:xfrm>
          <a:custGeom>
            <a:avLst/>
            <a:gdLst/>
            <a:ahLst/>
            <a:cxnLst/>
            <a:rect l="l" t="t" r="r" b="b"/>
            <a:pathLst>
              <a:path w="510178" h="510178">
                <a:moveTo>
                  <a:pt x="0" y="0"/>
                </a:moveTo>
                <a:lnTo>
                  <a:pt x="510178" y="0"/>
                </a:lnTo>
                <a:lnTo>
                  <a:pt x="510178" y="510178"/>
                </a:lnTo>
                <a:lnTo>
                  <a:pt x="0" y="5101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83" name="Freeform 183"/>
          <p:cNvSpPr/>
          <p:nvPr/>
        </p:nvSpPr>
        <p:spPr>
          <a:xfrm>
            <a:off x="584790" y="7266732"/>
            <a:ext cx="425234" cy="504728"/>
          </a:xfrm>
          <a:custGeom>
            <a:avLst/>
            <a:gdLst/>
            <a:ahLst/>
            <a:cxnLst/>
            <a:rect l="l" t="t" r="r" b="b"/>
            <a:pathLst>
              <a:path w="425234" h="504728">
                <a:moveTo>
                  <a:pt x="0" y="0"/>
                </a:moveTo>
                <a:lnTo>
                  <a:pt x="425234" y="0"/>
                </a:lnTo>
                <a:lnTo>
                  <a:pt x="425234" y="504728"/>
                </a:lnTo>
                <a:lnTo>
                  <a:pt x="0" y="5047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84" name="Freeform 184"/>
          <p:cNvSpPr/>
          <p:nvPr/>
        </p:nvSpPr>
        <p:spPr>
          <a:xfrm>
            <a:off x="9341577" y="7266441"/>
            <a:ext cx="487975" cy="505019"/>
          </a:xfrm>
          <a:custGeom>
            <a:avLst/>
            <a:gdLst/>
            <a:ahLst/>
            <a:cxnLst/>
            <a:rect l="l" t="t" r="r" b="b"/>
            <a:pathLst>
              <a:path w="487975" h="505019">
                <a:moveTo>
                  <a:pt x="0" y="0"/>
                </a:moveTo>
                <a:lnTo>
                  <a:pt x="487975" y="0"/>
                </a:lnTo>
                <a:lnTo>
                  <a:pt x="487975" y="505019"/>
                </a:lnTo>
                <a:lnTo>
                  <a:pt x="0" y="50501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185" name="TextBox 185"/>
          <p:cNvSpPr txBox="1"/>
          <p:nvPr/>
        </p:nvSpPr>
        <p:spPr>
          <a:xfrm>
            <a:off x="4837753" y="1470229"/>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ACTIVITIES</a:t>
            </a:r>
          </a:p>
        </p:txBody>
      </p:sp>
      <p:sp>
        <p:nvSpPr>
          <p:cNvPr id="186" name="TextBox 186"/>
          <p:cNvSpPr txBox="1"/>
          <p:nvPr/>
        </p:nvSpPr>
        <p:spPr>
          <a:xfrm>
            <a:off x="11894127" y="1353094"/>
            <a:ext cx="2478372"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CUSTOMER RELATIONSHIP</a:t>
            </a:r>
          </a:p>
        </p:txBody>
      </p:sp>
      <p:sp>
        <p:nvSpPr>
          <p:cNvPr id="187" name="TextBox 187"/>
          <p:cNvSpPr txBox="1"/>
          <p:nvPr/>
        </p:nvSpPr>
        <p:spPr>
          <a:xfrm>
            <a:off x="4885514" y="4439378"/>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RESOURCES</a:t>
            </a:r>
          </a:p>
        </p:txBody>
      </p:sp>
      <p:sp>
        <p:nvSpPr>
          <p:cNvPr id="188" name="TextBox 188"/>
          <p:cNvSpPr txBox="1"/>
          <p:nvPr/>
        </p:nvSpPr>
        <p:spPr>
          <a:xfrm>
            <a:off x="11894127" y="4439378"/>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CHANNELS</a:t>
            </a:r>
          </a:p>
        </p:txBody>
      </p:sp>
      <p:sp>
        <p:nvSpPr>
          <p:cNvPr id="189" name="TextBox 189"/>
          <p:cNvSpPr txBox="1"/>
          <p:nvPr/>
        </p:nvSpPr>
        <p:spPr>
          <a:xfrm>
            <a:off x="426398" y="428152"/>
            <a:ext cx="7133279" cy="615553"/>
          </a:xfrm>
          <a:prstGeom prst="rect">
            <a:avLst/>
          </a:prstGeom>
        </p:spPr>
        <p:txBody>
          <a:bodyPr wrap="square" lIns="0" tIns="0" rIns="0" bIns="0" rtlCol="0" anchor="t">
            <a:spAutoFit/>
          </a:bodyPr>
          <a:lstStyle/>
          <a:p>
            <a:pPr marL="0" lvl="0" indent="0" algn="l">
              <a:lnSpc>
                <a:spcPts val="4800"/>
              </a:lnSpc>
            </a:pPr>
            <a:r>
              <a:rPr lang="en-US" sz="4000" b="1" spc="160">
                <a:solidFill>
                  <a:srgbClr val="4A4E69"/>
                </a:solidFill>
                <a:latin typeface="TT Backwards Bold"/>
                <a:ea typeface="TT Backwards Bold"/>
                <a:cs typeface="TT Backwards Bold"/>
                <a:sym typeface="TT Backwards Bold"/>
              </a:rPr>
              <a:t>BUSINESS MODEL CANVAS</a:t>
            </a:r>
          </a:p>
        </p:txBody>
      </p:sp>
      <p:sp>
        <p:nvSpPr>
          <p:cNvPr id="190" name="TextBox 190"/>
          <p:cNvSpPr txBox="1"/>
          <p:nvPr/>
        </p:nvSpPr>
        <p:spPr>
          <a:xfrm>
            <a:off x="1373306" y="1470229"/>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PARTNERS</a:t>
            </a:r>
          </a:p>
        </p:txBody>
      </p:sp>
      <p:sp>
        <p:nvSpPr>
          <p:cNvPr id="191" name="TextBox 191"/>
          <p:cNvSpPr txBox="1"/>
          <p:nvPr/>
        </p:nvSpPr>
        <p:spPr>
          <a:xfrm>
            <a:off x="1326019" y="7261775"/>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COST STRUCTURE</a:t>
            </a:r>
          </a:p>
        </p:txBody>
      </p:sp>
      <p:sp>
        <p:nvSpPr>
          <p:cNvPr id="192" name="TextBox 192"/>
          <p:cNvSpPr txBox="1"/>
          <p:nvPr/>
        </p:nvSpPr>
        <p:spPr>
          <a:xfrm>
            <a:off x="8367482" y="1336879"/>
            <a:ext cx="2298706"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VALUE PROPOSITIONS</a:t>
            </a:r>
          </a:p>
        </p:txBody>
      </p:sp>
      <p:sp>
        <p:nvSpPr>
          <p:cNvPr id="193" name="TextBox 193"/>
          <p:cNvSpPr txBox="1"/>
          <p:nvPr/>
        </p:nvSpPr>
        <p:spPr>
          <a:xfrm>
            <a:off x="15392796" y="1335835"/>
            <a:ext cx="2432056" cy="548868"/>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CUSTOMER</a:t>
            </a:r>
          </a:p>
          <a:p>
            <a:pPr marL="0" lvl="0" indent="0" algn="l">
              <a:lnSpc>
                <a:spcPts val="2159"/>
              </a:lnSpc>
            </a:pPr>
            <a:r>
              <a:rPr lang="en-US" sz="1799" b="1" spc="28">
                <a:solidFill>
                  <a:srgbClr val="4A4E69"/>
                </a:solidFill>
                <a:latin typeface="TT Backwards Bold"/>
                <a:ea typeface="TT Backwards Bold"/>
                <a:cs typeface="TT Backwards Bold"/>
                <a:sym typeface="TT Backwards Bold"/>
              </a:rPr>
              <a:t>SEGMENTS</a:t>
            </a:r>
          </a:p>
        </p:txBody>
      </p:sp>
      <p:sp>
        <p:nvSpPr>
          <p:cNvPr id="194" name="TextBox 194"/>
          <p:cNvSpPr txBox="1"/>
          <p:nvPr/>
        </p:nvSpPr>
        <p:spPr>
          <a:xfrm>
            <a:off x="14580431"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Date:</a:t>
            </a:r>
          </a:p>
        </p:txBody>
      </p:sp>
      <p:sp>
        <p:nvSpPr>
          <p:cNvPr id="195" name="TextBox 195"/>
          <p:cNvSpPr txBox="1"/>
          <p:nvPr/>
        </p:nvSpPr>
        <p:spPr>
          <a:xfrm>
            <a:off x="10145547" y="7261775"/>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REVENUE STREAM</a:t>
            </a:r>
          </a:p>
        </p:txBody>
      </p:sp>
      <p:sp>
        <p:nvSpPr>
          <p:cNvPr id="196" name="TextBox 196"/>
          <p:cNvSpPr txBox="1"/>
          <p:nvPr/>
        </p:nvSpPr>
        <p:spPr>
          <a:xfrm>
            <a:off x="16334814"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Version:</a:t>
            </a:r>
          </a:p>
        </p:txBody>
      </p:sp>
      <p:grpSp>
        <p:nvGrpSpPr>
          <p:cNvPr id="197" name="Group 197"/>
          <p:cNvGrpSpPr/>
          <p:nvPr/>
        </p:nvGrpSpPr>
        <p:grpSpPr>
          <a:xfrm>
            <a:off x="10930278" y="493943"/>
            <a:ext cx="3409950" cy="400556"/>
            <a:chOff x="0" y="0"/>
            <a:chExt cx="898094" cy="105496"/>
          </a:xfrm>
        </p:grpSpPr>
        <p:sp>
          <p:nvSpPr>
            <p:cNvPr id="198" name="Freeform 198"/>
            <p:cNvSpPr/>
            <p:nvPr/>
          </p:nvSpPr>
          <p:spPr>
            <a:xfrm>
              <a:off x="0" y="0"/>
              <a:ext cx="898094" cy="105496"/>
            </a:xfrm>
            <a:custGeom>
              <a:avLst/>
              <a:gdLst/>
              <a:ahLst/>
              <a:cxnLst/>
              <a:rect l="l" t="t" r="r" b="b"/>
              <a:pathLst>
                <a:path w="898094" h="105496">
                  <a:moveTo>
                    <a:pt x="18163" y="0"/>
                  </a:moveTo>
                  <a:lnTo>
                    <a:pt x="879931" y="0"/>
                  </a:lnTo>
                  <a:cubicBezTo>
                    <a:pt x="889962" y="0"/>
                    <a:pt x="898094" y="8132"/>
                    <a:pt x="898094" y="18163"/>
                  </a:cubicBezTo>
                  <a:lnTo>
                    <a:pt x="898094" y="87333"/>
                  </a:lnTo>
                  <a:cubicBezTo>
                    <a:pt x="898094" y="97364"/>
                    <a:pt x="889962" y="105496"/>
                    <a:pt x="879931" y="105496"/>
                  </a:cubicBezTo>
                  <a:lnTo>
                    <a:pt x="18163" y="105496"/>
                  </a:lnTo>
                  <a:cubicBezTo>
                    <a:pt x="8132" y="105496"/>
                    <a:pt x="0" y="97364"/>
                    <a:pt x="0" y="87333"/>
                  </a:cubicBezTo>
                  <a:lnTo>
                    <a:pt x="0" y="18163"/>
                  </a:lnTo>
                  <a:cubicBezTo>
                    <a:pt x="0" y="8132"/>
                    <a:pt x="8132" y="0"/>
                    <a:pt x="1816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99" name="TextBox 199"/>
            <p:cNvSpPr txBox="1"/>
            <p:nvPr/>
          </p:nvSpPr>
          <p:spPr>
            <a:xfrm>
              <a:off x="0" y="9525"/>
              <a:ext cx="898094"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0" name="Group 200"/>
          <p:cNvGrpSpPr/>
          <p:nvPr/>
        </p:nvGrpSpPr>
        <p:grpSpPr>
          <a:xfrm>
            <a:off x="10930278" y="496191"/>
            <a:ext cx="3371850" cy="400556"/>
            <a:chOff x="0" y="0"/>
            <a:chExt cx="888059" cy="105496"/>
          </a:xfrm>
        </p:grpSpPr>
        <p:sp>
          <p:nvSpPr>
            <p:cNvPr id="201" name="Freeform 201"/>
            <p:cNvSpPr/>
            <p:nvPr/>
          </p:nvSpPr>
          <p:spPr>
            <a:xfrm>
              <a:off x="0" y="0"/>
              <a:ext cx="888059" cy="105496"/>
            </a:xfrm>
            <a:custGeom>
              <a:avLst/>
              <a:gdLst/>
              <a:ahLst/>
              <a:cxnLst/>
              <a:rect l="l" t="t" r="r" b="b"/>
              <a:pathLst>
                <a:path w="888059" h="105496">
                  <a:moveTo>
                    <a:pt x="18368" y="0"/>
                  </a:moveTo>
                  <a:lnTo>
                    <a:pt x="869691" y="0"/>
                  </a:lnTo>
                  <a:cubicBezTo>
                    <a:pt x="874563" y="0"/>
                    <a:pt x="879235" y="1935"/>
                    <a:pt x="882679" y="5380"/>
                  </a:cubicBezTo>
                  <a:cubicBezTo>
                    <a:pt x="886124" y="8825"/>
                    <a:pt x="888059" y="13497"/>
                    <a:pt x="888059" y="18368"/>
                  </a:cubicBezTo>
                  <a:lnTo>
                    <a:pt x="888059" y="87128"/>
                  </a:lnTo>
                  <a:cubicBezTo>
                    <a:pt x="888059" y="92000"/>
                    <a:pt x="886124" y="96672"/>
                    <a:pt x="882679" y="100116"/>
                  </a:cubicBezTo>
                  <a:cubicBezTo>
                    <a:pt x="879235" y="103561"/>
                    <a:pt x="874563" y="105496"/>
                    <a:pt x="869691" y="105496"/>
                  </a:cubicBezTo>
                  <a:lnTo>
                    <a:pt x="18368" y="105496"/>
                  </a:lnTo>
                  <a:cubicBezTo>
                    <a:pt x="13497" y="105496"/>
                    <a:pt x="8825" y="103561"/>
                    <a:pt x="5380" y="100116"/>
                  </a:cubicBezTo>
                  <a:cubicBezTo>
                    <a:pt x="1935" y="96672"/>
                    <a:pt x="0" y="92000"/>
                    <a:pt x="0" y="8712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202" name="TextBox 202"/>
            <p:cNvSpPr txBox="1"/>
            <p:nvPr/>
          </p:nvSpPr>
          <p:spPr>
            <a:xfrm>
              <a:off x="0" y="9525"/>
              <a:ext cx="888059"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3" name="Group 203"/>
          <p:cNvGrpSpPr/>
          <p:nvPr/>
        </p:nvGrpSpPr>
        <p:grpSpPr>
          <a:xfrm>
            <a:off x="7425168" y="493943"/>
            <a:ext cx="3409950" cy="400556"/>
            <a:chOff x="0" y="0"/>
            <a:chExt cx="898094" cy="105496"/>
          </a:xfrm>
        </p:grpSpPr>
        <p:sp>
          <p:nvSpPr>
            <p:cNvPr id="204" name="Freeform 204"/>
            <p:cNvSpPr/>
            <p:nvPr/>
          </p:nvSpPr>
          <p:spPr>
            <a:xfrm>
              <a:off x="0" y="0"/>
              <a:ext cx="898094" cy="105496"/>
            </a:xfrm>
            <a:custGeom>
              <a:avLst/>
              <a:gdLst/>
              <a:ahLst/>
              <a:cxnLst/>
              <a:rect l="l" t="t" r="r" b="b"/>
              <a:pathLst>
                <a:path w="898094" h="105496">
                  <a:moveTo>
                    <a:pt x="18163" y="0"/>
                  </a:moveTo>
                  <a:lnTo>
                    <a:pt x="879931" y="0"/>
                  </a:lnTo>
                  <a:cubicBezTo>
                    <a:pt x="889962" y="0"/>
                    <a:pt x="898094" y="8132"/>
                    <a:pt x="898094" y="18163"/>
                  </a:cubicBezTo>
                  <a:lnTo>
                    <a:pt x="898094" y="87333"/>
                  </a:lnTo>
                  <a:cubicBezTo>
                    <a:pt x="898094" y="97364"/>
                    <a:pt x="889962" y="105496"/>
                    <a:pt x="879931" y="105496"/>
                  </a:cubicBezTo>
                  <a:lnTo>
                    <a:pt x="18163" y="105496"/>
                  </a:lnTo>
                  <a:cubicBezTo>
                    <a:pt x="8132" y="105496"/>
                    <a:pt x="0" y="97364"/>
                    <a:pt x="0" y="87333"/>
                  </a:cubicBezTo>
                  <a:lnTo>
                    <a:pt x="0" y="18163"/>
                  </a:lnTo>
                  <a:cubicBezTo>
                    <a:pt x="0" y="8132"/>
                    <a:pt x="8132" y="0"/>
                    <a:pt x="1816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205" name="TextBox 205"/>
            <p:cNvSpPr txBox="1"/>
            <p:nvPr/>
          </p:nvSpPr>
          <p:spPr>
            <a:xfrm>
              <a:off x="0" y="9525"/>
              <a:ext cx="898094"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6" name="Group 206"/>
          <p:cNvGrpSpPr/>
          <p:nvPr/>
        </p:nvGrpSpPr>
        <p:grpSpPr>
          <a:xfrm>
            <a:off x="7425168" y="496191"/>
            <a:ext cx="3371850" cy="400556"/>
            <a:chOff x="0" y="0"/>
            <a:chExt cx="888059" cy="105496"/>
          </a:xfrm>
        </p:grpSpPr>
        <p:sp>
          <p:nvSpPr>
            <p:cNvPr id="207" name="Freeform 207"/>
            <p:cNvSpPr/>
            <p:nvPr/>
          </p:nvSpPr>
          <p:spPr>
            <a:xfrm>
              <a:off x="0" y="0"/>
              <a:ext cx="888059" cy="105496"/>
            </a:xfrm>
            <a:custGeom>
              <a:avLst/>
              <a:gdLst/>
              <a:ahLst/>
              <a:cxnLst/>
              <a:rect l="l" t="t" r="r" b="b"/>
              <a:pathLst>
                <a:path w="888059" h="105496">
                  <a:moveTo>
                    <a:pt x="18368" y="0"/>
                  </a:moveTo>
                  <a:lnTo>
                    <a:pt x="869691" y="0"/>
                  </a:lnTo>
                  <a:cubicBezTo>
                    <a:pt x="874563" y="0"/>
                    <a:pt x="879235" y="1935"/>
                    <a:pt x="882679" y="5380"/>
                  </a:cubicBezTo>
                  <a:cubicBezTo>
                    <a:pt x="886124" y="8825"/>
                    <a:pt x="888059" y="13497"/>
                    <a:pt x="888059" y="18368"/>
                  </a:cubicBezTo>
                  <a:lnTo>
                    <a:pt x="888059" y="87128"/>
                  </a:lnTo>
                  <a:cubicBezTo>
                    <a:pt x="888059" y="92000"/>
                    <a:pt x="886124" y="96672"/>
                    <a:pt x="882679" y="100116"/>
                  </a:cubicBezTo>
                  <a:cubicBezTo>
                    <a:pt x="879235" y="103561"/>
                    <a:pt x="874563" y="105496"/>
                    <a:pt x="869691" y="105496"/>
                  </a:cubicBezTo>
                  <a:lnTo>
                    <a:pt x="18368" y="105496"/>
                  </a:lnTo>
                  <a:cubicBezTo>
                    <a:pt x="13497" y="105496"/>
                    <a:pt x="8825" y="103561"/>
                    <a:pt x="5380" y="100116"/>
                  </a:cubicBezTo>
                  <a:cubicBezTo>
                    <a:pt x="1935" y="96672"/>
                    <a:pt x="0" y="92000"/>
                    <a:pt x="0" y="8712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208" name="TextBox 208"/>
            <p:cNvSpPr txBox="1"/>
            <p:nvPr/>
          </p:nvSpPr>
          <p:spPr>
            <a:xfrm>
              <a:off x="0" y="9525"/>
              <a:ext cx="888059" cy="95971"/>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209" name="TextBox 209"/>
          <p:cNvSpPr txBox="1"/>
          <p:nvPr/>
        </p:nvSpPr>
        <p:spPr>
          <a:xfrm>
            <a:off x="7565406"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Designed For:</a:t>
            </a:r>
          </a:p>
        </p:txBody>
      </p:sp>
      <p:sp>
        <p:nvSpPr>
          <p:cNvPr id="210" name="TextBox 210"/>
          <p:cNvSpPr txBox="1"/>
          <p:nvPr/>
        </p:nvSpPr>
        <p:spPr>
          <a:xfrm>
            <a:off x="11075990"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Designed By:</a:t>
            </a:r>
          </a:p>
        </p:txBody>
      </p:sp>
    </p:spTree>
    <p:extLst>
      <p:ext uri="{BB962C8B-B14F-4D97-AF65-F5344CB8AC3E}">
        <p14:creationId xmlns:p14="http://schemas.microsoft.com/office/powerpoint/2010/main" val="209444518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888" y="866893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4" name="Group 4"/>
          <p:cNvGrpSpPr/>
          <p:nvPr/>
        </p:nvGrpSpPr>
        <p:grpSpPr>
          <a:xfrm>
            <a:off x="8001007" y="-180826"/>
            <a:ext cx="10286993" cy="10467826"/>
            <a:chOff x="0" y="-47625"/>
            <a:chExt cx="2709331" cy="2756958"/>
          </a:xfrm>
        </p:grpSpPr>
        <p:sp>
          <p:nvSpPr>
            <p:cNvPr id="5" name="Freeform 5"/>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zh-TW" altLang="en-US"/>
            </a:p>
          </p:txBody>
        </p:sp>
        <p:sp>
          <p:nvSpPr>
            <p:cNvPr id="6" name="TextBox 6"/>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744383" y="8852684"/>
            <a:ext cx="6256624" cy="405616"/>
          </a:xfrm>
          <a:prstGeom prst="rect">
            <a:avLst/>
          </a:prstGeom>
        </p:spPr>
        <p:txBody>
          <a:bodyPr lIns="0" tIns="0" rIns="0" bIns="0" rtlCol="0" anchor="t">
            <a:spAutoFit/>
          </a:bodyPr>
          <a:lstStyle/>
          <a:p>
            <a:pPr marL="0" lvl="0" indent="0" algn="l">
              <a:lnSpc>
                <a:spcPts val="3359"/>
              </a:lnSpc>
              <a:spcBef>
                <a:spcPct val="0"/>
              </a:spcBef>
            </a:pPr>
            <a:r>
              <a:rPr lang="en-US" sz="2399" spc="239">
                <a:solidFill>
                  <a:srgbClr val="000000"/>
                </a:solidFill>
                <a:latin typeface="Lato"/>
                <a:ea typeface="Lato"/>
                <a:cs typeface="Lato"/>
                <a:sym typeface="Lato"/>
              </a:rPr>
              <a:t>Timmerman Industries</a:t>
            </a:r>
          </a:p>
        </p:txBody>
      </p:sp>
      <p:sp>
        <p:nvSpPr>
          <p:cNvPr id="8" name="TextBox 8"/>
          <p:cNvSpPr txBox="1"/>
          <p:nvPr/>
        </p:nvSpPr>
        <p:spPr>
          <a:xfrm>
            <a:off x="1004888" y="3964677"/>
            <a:ext cx="6996120"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HELLO!</a:t>
            </a:r>
          </a:p>
        </p:txBody>
      </p:sp>
      <p:sp>
        <p:nvSpPr>
          <p:cNvPr id="9" name="TextBox 9"/>
          <p:cNvSpPr txBox="1"/>
          <p:nvPr/>
        </p:nvSpPr>
        <p:spPr>
          <a:xfrm>
            <a:off x="8590063" y="4031352"/>
            <a:ext cx="8693050" cy="2311291"/>
          </a:xfrm>
          <a:prstGeom prst="rect">
            <a:avLst/>
          </a:prstGeom>
        </p:spPr>
        <p:txBody>
          <a:bodyPr lIns="0" tIns="0" rIns="0" bIns="0" rtlCol="0" anchor="t">
            <a:spAutoFit/>
          </a:bodyPr>
          <a:lstStyle/>
          <a:p>
            <a:pPr marL="0" lvl="0" indent="0" algn="l">
              <a:lnSpc>
                <a:spcPts val="3679"/>
              </a:lnSpc>
            </a:pPr>
            <a:r>
              <a:rPr lang="en-US" sz="2299" spc="229">
                <a:solidFill>
                  <a:srgbClr val="000000"/>
                </a:solidFill>
                <a:latin typeface="Lato"/>
                <a:ea typeface="Lato"/>
                <a:cs typeface="Lato"/>
                <a:sym typeface="Lato"/>
              </a:rPr>
              <a:t>Warm greetings to all present. As we gather here today, I am excited to introduce our research proposal for Ingoude Company, which aims to address key challenges and capitalize on emerging opportunities in the market.</a:t>
            </a:r>
          </a:p>
        </p:txBody>
      </p:sp>
      <p:grpSp>
        <p:nvGrpSpPr>
          <p:cNvPr id="10" name="Group 10"/>
          <p:cNvGrpSpPr/>
          <p:nvPr/>
        </p:nvGrpSpPr>
        <p:grpSpPr>
          <a:xfrm>
            <a:off x="17010810" y="1014140"/>
            <a:ext cx="248490" cy="263050"/>
            <a:chOff x="0" y="-47625"/>
            <a:chExt cx="812800" cy="860425"/>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2226" y="945354"/>
            <a:ext cx="14523548"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AGENDA OVERVIEW</a:t>
            </a:r>
          </a:p>
        </p:txBody>
      </p:sp>
      <p:sp>
        <p:nvSpPr>
          <p:cNvPr id="3" name="TextBox 3"/>
          <p:cNvSpPr txBox="1"/>
          <p:nvPr/>
        </p:nvSpPr>
        <p:spPr>
          <a:xfrm>
            <a:off x="1882226" y="212987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11630356" y="212987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05</a:t>
            </a:r>
          </a:p>
        </p:txBody>
      </p:sp>
      <p:sp>
        <p:nvSpPr>
          <p:cNvPr id="5" name="TextBox 5"/>
          <p:cNvSpPr txBox="1"/>
          <p:nvPr/>
        </p:nvSpPr>
        <p:spPr>
          <a:xfrm>
            <a:off x="1882226" y="3966162"/>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02</a:t>
            </a:r>
          </a:p>
        </p:txBody>
      </p:sp>
      <p:sp>
        <p:nvSpPr>
          <p:cNvPr id="6" name="TextBox 6"/>
          <p:cNvSpPr txBox="1"/>
          <p:nvPr/>
        </p:nvSpPr>
        <p:spPr>
          <a:xfrm>
            <a:off x="11630356" y="3966162"/>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06</a:t>
            </a:r>
          </a:p>
        </p:txBody>
      </p:sp>
      <p:sp>
        <p:nvSpPr>
          <p:cNvPr id="7" name="TextBox 7"/>
          <p:cNvSpPr txBox="1"/>
          <p:nvPr/>
        </p:nvSpPr>
        <p:spPr>
          <a:xfrm>
            <a:off x="1882226" y="5805615"/>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03</a:t>
            </a:r>
          </a:p>
        </p:txBody>
      </p:sp>
      <p:sp>
        <p:nvSpPr>
          <p:cNvPr id="8" name="TextBox 8"/>
          <p:cNvSpPr txBox="1"/>
          <p:nvPr/>
        </p:nvSpPr>
        <p:spPr>
          <a:xfrm>
            <a:off x="11630356" y="5805615"/>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07</a:t>
            </a:r>
          </a:p>
        </p:txBody>
      </p:sp>
      <p:sp>
        <p:nvSpPr>
          <p:cNvPr id="9" name="TextBox 9"/>
          <p:cNvSpPr txBox="1"/>
          <p:nvPr/>
        </p:nvSpPr>
        <p:spPr>
          <a:xfrm>
            <a:off x="1882226" y="3275345"/>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BACKGROUND OF THE STUDY</a:t>
            </a:r>
          </a:p>
        </p:txBody>
      </p:sp>
      <p:sp>
        <p:nvSpPr>
          <p:cNvPr id="10" name="TextBox 10"/>
          <p:cNvSpPr txBox="1"/>
          <p:nvPr/>
        </p:nvSpPr>
        <p:spPr>
          <a:xfrm>
            <a:off x="11630356" y="3275345"/>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PROPOSED TIMELINE</a:t>
            </a:r>
          </a:p>
        </p:txBody>
      </p:sp>
      <p:sp>
        <p:nvSpPr>
          <p:cNvPr id="11" name="TextBox 11"/>
          <p:cNvSpPr txBox="1"/>
          <p:nvPr/>
        </p:nvSpPr>
        <p:spPr>
          <a:xfrm>
            <a:off x="1882226" y="5111634"/>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PROBLEM STATEMENT</a:t>
            </a:r>
          </a:p>
        </p:txBody>
      </p:sp>
      <p:sp>
        <p:nvSpPr>
          <p:cNvPr id="12" name="TextBox 12"/>
          <p:cNvSpPr txBox="1"/>
          <p:nvPr/>
        </p:nvSpPr>
        <p:spPr>
          <a:xfrm>
            <a:off x="11630356" y="5111634"/>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ANALYSIS</a:t>
            </a:r>
          </a:p>
        </p:txBody>
      </p:sp>
      <p:sp>
        <p:nvSpPr>
          <p:cNvPr id="13" name="TextBox 13"/>
          <p:cNvSpPr txBox="1"/>
          <p:nvPr/>
        </p:nvSpPr>
        <p:spPr>
          <a:xfrm>
            <a:off x="1882226" y="6951087"/>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FRAMEWORK</a:t>
            </a:r>
          </a:p>
        </p:txBody>
      </p:sp>
      <p:sp>
        <p:nvSpPr>
          <p:cNvPr id="14" name="TextBox 14"/>
          <p:cNvSpPr txBox="1"/>
          <p:nvPr/>
        </p:nvSpPr>
        <p:spPr>
          <a:xfrm>
            <a:off x="11630356" y="6951087"/>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OUR PORTFOLIO</a:t>
            </a:r>
          </a:p>
        </p:txBody>
      </p:sp>
      <p:sp>
        <p:nvSpPr>
          <p:cNvPr id="15" name="TextBox 15"/>
          <p:cNvSpPr txBox="1"/>
          <p:nvPr/>
        </p:nvSpPr>
        <p:spPr>
          <a:xfrm>
            <a:off x="1882226" y="7645068"/>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04</a:t>
            </a:r>
          </a:p>
        </p:txBody>
      </p:sp>
      <p:sp>
        <p:nvSpPr>
          <p:cNvPr id="16" name="TextBox 16"/>
          <p:cNvSpPr txBox="1"/>
          <p:nvPr/>
        </p:nvSpPr>
        <p:spPr>
          <a:xfrm>
            <a:off x="11630356" y="7645068"/>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08</a:t>
            </a:r>
          </a:p>
        </p:txBody>
      </p:sp>
      <p:sp>
        <p:nvSpPr>
          <p:cNvPr id="17" name="TextBox 17"/>
          <p:cNvSpPr txBox="1"/>
          <p:nvPr/>
        </p:nvSpPr>
        <p:spPr>
          <a:xfrm>
            <a:off x="1882226" y="8790540"/>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METHODOLOGY</a:t>
            </a:r>
          </a:p>
        </p:txBody>
      </p:sp>
      <p:sp>
        <p:nvSpPr>
          <p:cNvPr id="18" name="TextBox 18"/>
          <p:cNvSpPr txBox="1"/>
          <p:nvPr/>
        </p:nvSpPr>
        <p:spPr>
          <a:xfrm>
            <a:off x="11630356" y="8790540"/>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TESTIMONIAL</a:t>
            </a:r>
          </a:p>
        </p:txBody>
      </p:sp>
      <p:sp>
        <p:nvSpPr>
          <p:cNvPr id="19" name="AutoShape 19"/>
          <p:cNvSpPr/>
          <p:nvPr/>
        </p:nvSpPr>
        <p:spPr>
          <a:xfrm>
            <a:off x="9144000" y="5967540"/>
            <a:ext cx="28575" cy="4319460"/>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20" name="Group 20"/>
          <p:cNvGrpSpPr/>
          <p:nvPr/>
        </p:nvGrpSpPr>
        <p:grpSpPr>
          <a:xfrm>
            <a:off x="17259300" y="9243740"/>
            <a:ext cx="248490" cy="263050"/>
            <a:chOff x="0" y="-47625"/>
            <a:chExt cx="812800" cy="860425"/>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80210" y="765650"/>
            <a:ext cx="248490" cy="263050"/>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4598501" y="4663928"/>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002593" y="721973"/>
            <a:ext cx="9256707" cy="2965198"/>
            <a:chOff x="0" y="0"/>
            <a:chExt cx="12342277" cy="3953597"/>
          </a:xfrm>
        </p:grpSpPr>
        <p:pic>
          <p:nvPicPr>
            <p:cNvPr id="12" name="Picture 12"/>
            <p:cNvPicPr>
              <a:picLocks noChangeAspect="1"/>
            </p:cNvPicPr>
            <p:nvPr/>
          </p:nvPicPr>
          <p:blipFill>
            <a:blip r:embed="rId2"/>
            <a:srcRect t="56237" r="14633" b="2718"/>
            <a:stretch>
              <a:fillRect/>
            </a:stretch>
          </p:blipFill>
          <p:spPr>
            <a:xfrm>
              <a:off x="0" y="0"/>
              <a:ext cx="12342277" cy="3953597"/>
            </a:xfrm>
            <a:prstGeom prst="rect">
              <a:avLst/>
            </a:prstGeom>
          </p:spPr>
        </p:pic>
      </p:grpSp>
      <p:grpSp>
        <p:nvGrpSpPr>
          <p:cNvPr id="13" name="Group 13"/>
          <p:cNvGrpSpPr/>
          <p:nvPr/>
        </p:nvGrpSpPr>
        <p:grpSpPr>
          <a:xfrm>
            <a:off x="863539" y="5696948"/>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01</a:t>
              </a:r>
            </a:p>
          </p:txBody>
        </p:sp>
      </p:grpSp>
      <p:grpSp>
        <p:nvGrpSpPr>
          <p:cNvPr id="16" name="Group 16"/>
          <p:cNvGrpSpPr/>
          <p:nvPr/>
        </p:nvGrpSpPr>
        <p:grpSpPr>
          <a:xfrm>
            <a:off x="6185626" y="5696948"/>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18" name="TextBox 18"/>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04</a:t>
              </a:r>
            </a:p>
          </p:txBody>
        </p:sp>
      </p:grpSp>
      <p:grpSp>
        <p:nvGrpSpPr>
          <p:cNvPr id="19" name="Group 19"/>
          <p:cNvGrpSpPr/>
          <p:nvPr/>
        </p:nvGrpSpPr>
        <p:grpSpPr>
          <a:xfrm>
            <a:off x="863539" y="7122635"/>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1" name="TextBox 21"/>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02</a:t>
              </a:r>
            </a:p>
          </p:txBody>
        </p:sp>
      </p:grpSp>
      <p:grpSp>
        <p:nvGrpSpPr>
          <p:cNvPr id="22" name="Group 22"/>
          <p:cNvGrpSpPr/>
          <p:nvPr/>
        </p:nvGrpSpPr>
        <p:grpSpPr>
          <a:xfrm>
            <a:off x="6185626" y="7122635"/>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4" name="TextBox 24"/>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05</a:t>
              </a:r>
            </a:p>
          </p:txBody>
        </p:sp>
      </p:grpSp>
      <p:grpSp>
        <p:nvGrpSpPr>
          <p:cNvPr id="25" name="Group 25"/>
          <p:cNvGrpSpPr/>
          <p:nvPr/>
        </p:nvGrpSpPr>
        <p:grpSpPr>
          <a:xfrm>
            <a:off x="863539" y="8548322"/>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7" name="TextBox 27"/>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03</a:t>
              </a:r>
            </a:p>
          </p:txBody>
        </p:sp>
      </p:grpSp>
      <p:grpSp>
        <p:nvGrpSpPr>
          <p:cNvPr id="28" name="Group 28"/>
          <p:cNvGrpSpPr/>
          <p:nvPr/>
        </p:nvGrpSpPr>
        <p:grpSpPr>
          <a:xfrm>
            <a:off x="6185626" y="8548322"/>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30" name="TextBox 30"/>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06</a:t>
              </a:r>
            </a:p>
          </p:txBody>
        </p:sp>
      </p:grpSp>
      <p:sp>
        <p:nvSpPr>
          <p:cNvPr id="31" name="AutoShape 31"/>
          <p:cNvSpPr/>
          <p:nvPr/>
        </p:nvSpPr>
        <p:spPr>
          <a:xfrm>
            <a:off x="844489" y="2984652"/>
            <a:ext cx="6008511" cy="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32" name="Freeform 32"/>
          <p:cNvSpPr/>
          <p:nvPr/>
        </p:nvSpPr>
        <p:spPr>
          <a:xfrm>
            <a:off x="13807273" y="9050754"/>
            <a:ext cx="586293" cy="483692"/>
          </a:xfrm>
          <a:custGeom>
            <a:avLst/>
            <a:gdLst/>
            <a:ahLst/>
            <a:cxnLst/>
            <a:rect l="l" t="t" r="r" b="b"/>
            <a:pathLst>
              <a:path w="586293" h="483692">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3" name="TextBox 33"/>
          <p:cNvSpPr txBox="1"/>
          <p:nvPr/>
        </p:nvSpPr>
        <p:spPr>
          <a:xfrm>
            <a:off x="844489" y="817223"/>
            <a:ext cx="7158103" cy="19469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TABLE OF CONTENT</a:t>
            </a:r>
          </a:p>
        </p:txBody>
      </p:sp>
      <p:sp>
        <p:nvSpPr>
          <p:cNvPr id="34" name="TextBox 34"/>
          <p:cNvSpPr txBox="1"/>
          <p:nvPr/>
        </p:nvSpPr>
        <p:spPr>
          <a:xfrm>
            <a:off x="2091095" y="5946702"/>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Hello Friends!</a:t>
            </a:r>
          </a:p>
        </p:txBody>
      </p:sp>
      <p:sp>
        <p:nvSpPr>
          <p:cNvPr id="35" name="TextBox 35"/>
          <p:cNvSpPr txBox="1"/>
          <p:nvPr/>
        </p:nvSpPr>
        <p:spPr>
          <a:xfrm>
            <a:off x="7413181" y="5946702"/>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Problems &amp; Solutions</a:t>
            </a:r>
          </a:p>
        </p:txBody>
      </p:sp>
      <p:sp>
        <p:nvSpPr>
          <p:cNvPr id="36" name="TextBox 36"/>
          <p:cNvSpPr txBox="1"/>
          <p:nvPr/>
        </p:nvSpPr>
        <p:spPr>
          <a:xfrm>
            <a:off x="2091095" y="7372389"/>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About Us</a:t>
            </a:r>
          </a:p>
        </p:txBody>
      </p:sp>
      <p:sp>
        <p:nvSpPr>
          <p:cNvPr id="37" name="TextBox 37"/>
          <p:cNvSpPr txBox="1"/>
          <p:nvPr/>
        </p:nvSpPr>
        <p:spPr>
          <a:xfrm>
            <a:off x="7413181" y="7372389"/>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Market Size</a:t>
            </a:r>
          </a:p>
        </p:txBody>
      </p:sp>
      <p:sp>
        <p:nvSpPr>
          <p:cNvPr id="38" name="TextBox 38"/>
          <p:cNvSpPr txBox="1"/>
          <p:nvPr/>
        </p:nvSpPr>
        <p:spPr>
          <a:xfrm>
            <a:off x="2091095" y="8798076"/>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What We Believe</a:t>
            </a:r>
          </a:p>
        </p:txBody>
      </p:sp>
      <p:sp>
        <p:nvSpPr>
          <p:cNvPr id="39" name="TextBox 39"/>
          <p:cNvSpPr txBox="1"/>
          <p:nvPr/>
        </p:nvSpPr>
        <p:spPr>
          <a:xfrm>
            <a:off x="7413181" y="8798076"/>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Statistic</a:t>
            </a:r>
          </a:p>
        </p:txBody>
      </p:sp>
      <p:sp>
        <p:nvSpPr>
          <p:cNvPr id="40" name="TextBox 40"/>
          <p:cNvSpPr txBox="1"/>
          <p:nvPr/>
        </p:nvSpPr>
        <p:spPr>
          <a:xfrm>
            <a:off x="863539" y="3290931"/>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PITCH DECK PRESENTATION</a:t>
            </a:r>
          </a:p>
        </p:txBody>
      </p:sp>
      <p:sp>
        <p:nvSpPr>
          <p:cNvPr id="41" name="TextBox 41"/>
          <p:cNvSpPr txBox="1"/>
          <p:nvPr/>
        </p:nvSpPr>
        <p:spPr>
          <a:xfrm>
            <a:off x="14539609" y="9057649"/>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7862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1028700" y="1559323"/>
            <a:ext cx="7168383" cy="716835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zh-TW" altLang="en-US"/>
            </a:p>
          </p:txBody>
        </p:sp>
      </p:grpSp>
      <p:sp>
        <p:nvSpPr>
          <p:cNvPr id="7" name="AutoShape 7"/>
          <p:cNvSpPr/>
          <p:nvPr/>
        </p:nvSpPr>
        <p:spPr>
          <a:xfrm flipV="1">
            <a:off x="9091167" y="3525732"/>
            <a:ext cx="4351856"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8" name="Group 8"/>
          <p:cNvGrpSpPr/>
          <p:nvPr/>
        </p:nvGrpSpPr>
        <p:grpSpPr>
          <a:xfrm>
            <a:off x="9091167" y="8181875"/>
            <a:ext cx="4176257" cy="545802"/>
            <a:chOff x="0" y="0"/>
            <a:chExt cx="1099919" cy="143750"/>
          </a:xfrm>
        </p:grpSpPr>
        <p:sp>
          <p:nvSpPr>
            <p:cNvPr id="9" name="Freeform 9"/>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txBody>
            <a:bodyPr/>
            <a:lstStyle/>
            <a:p>
              <a:endParaRPr lang="zh-TW" altLang="en-US"/>
            </a:p>
          </p:txBody>
        </p:sp>
        <p:sp>
          <p:nvSpPr>
            <p:cNvPr id="10" name="TextBox 10"/>
            <p:cNvSpPr txBox="1"/>
            <p:nvPr/>
          </p:nvSpPr>
          <p:spPr>
            <a:xfrm>
              <a:off x="0" y="-38100"/>
              <a:ext cx="1099919" cy="181850"/>
            </a:xfrm>
            <a:prstGeom prst="rect">
              <a:avLst/>
            </a:prstGeom>
          </p:spPr>
          <p:txBody>
            <a:bodyPr lIns="50800" tIns="50800" rIns="50800" bIns="50800" rtlCol="0" anchor="ctr"/>
            <a:lstStyle/>
            <a:p>
              <a:pPr algn="ctr">
                <a:lnSpc>
                  <a:spcPts val="2659"/>
                </a:lnSpc>
              </a:pPr>
              <a:r>
                <a:rPr lang="en-US" sz="1899" b="1">
                  <a:solidFill>
                    <a:srgbClr val="FFFFFF"/>
                  </a:solidFill>
                  <a:latin typeface="Inter Bold"/>
                  <a:ea typeface="Inter Bold"/>
                  <a:cs typeface="Inter Bold"/>
                  <a:sym typeface="Inter Bold"/>
                </a:rPr>
                <a:t>Thank you</a:t>
              </a:r>
            </a:p>
          </p:txBody>
        </p:sp>
      </p:gr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txBody>
            <a:bodyPr/>
            <a:lstStyle/>
            <a:p>
              <a:endParaRPr lang="zh-TW"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9091101" y="1654573"/>
            <a:ext cx="8168199"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HELLO FRIENDS!</a:t>
            </a:r>
          </a:p>
        </p:txBody>
      </p:sp>
      <p:sp>
        <p:nvSpPr>
          <p:cNvPr id="16" name="TextBox 16"/>
          <p:cNvSpPr txBox="1"/>
          <p:nvPr/>
        </p:nvSpPr>
        <p:spPr>
          <a:xfrm>
            <a:off x="9144000" y="2658508"/>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GREETING FROM US</a:t>
            </a:r>
          </a:p>
        </p:txBody>
      </p:sp>
      <p:grpSp>
        <p:nvGrpSpPr>
          <p:cNvPr id="17" name="Group 17"/>
          <p:cNvGrpSpPr/>
          <p:nvPr/>
        </p:nvGrpSpPr>
        <p:grpSpPr>
          <a:xfrm>
            <a:off x="14871011" y="6031106"/>
            <a:ext cx="5402508" cy="54025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9144000" y="3879978"/>
            <a:ext cx="8115300" cy="36869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Ladies and gentlemen, a warm welcome to Thynk Unlimited's business pitch deck presentation. Your time and attention are greatly appreciated. Today, we're excited to share our vision, accomplishments, and the exciting roadmap ahead. Let's embark on this journey together, and thank you for considering an investment in our innovative venture.</a:t>
            </a:r>
          </a:p>
        </p:txBody>
      </p:sp>
    </p:spTree>
    <p:extLst>
      <p:ext uri="{BB962C8B-B14F-4D97-AF65-F5344CB8AC3E}">
        <p14:creationId xmlns:p14="http://schemas.microsoft.com/office/powerpoint/2010/main" val="140236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0063" y="866893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028700" y="0"/>
            <a:ext cx="7141841" cy="10287000"/>
            <a:chOff x="0" y="0"/>
            <a:chExt cx="1106458" cy="1593725"/>
          </a:xfrm>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blipFill>
              <a:blip r:embed="rId4"/>
              <a:stretch>
                <a:fillRect l="-86698" r="-69370"/>
              </a:stretch>
            </a:blipFill>
          </p:spPr>
          <p:txBody>
            <a:bodyPr/>
            <a:lstStyle/>
            <a:p>
              <a:endParaRPr lang="zh-TW" altLang="en-US"/>
            </a:p>
          </p:txBody>
        </p:sp>
      </p:grpSp>
      <p:sp>
        <p:nvSpPr>
          <p:cNvPr id="5" name="TextBox 5"/>
          <p:cNvSpPr txBox="1"/>
          <p:nvPr/>
        </p:nvSpPr>
        <p:spPr>
          <a:xfrm>
            <a:off x="9329558" y="8852684"/>
            <a:ext cx="7953554" cy="405616"/>
          </a:xfrm>
          <a:prstGeom prst="rect">
            <a:avLst/>
          </a:prstGeom>
        </p:spPr>
        <p:txBody>
          <a:bodyPr lIns="0" tIns="0" rIns="0" bIns="0" rtlCol="0" anchor="t">
            <a:spAutoFit/>
          </a:bodyPr>
          <a:lstStyle/>
          <a:p>
            <a:pPr marL="0" lvl="0" indent="0" algn="l">
              <a:lnSpc>
                <a:spcPts val="3359"/>
              </a:lnSpc>
              <a:spcBef>
                <a:spcPct val="0"/>
              </a:spcBef>
            </a:pPr>
            <a:r>
              <a:rPr lang="en-US" sz="2399" spc="239">
                <a:solidFill>
                  <a:srgbClr val="000000"/>
                </a:solidFill>
                <a:latin typeface="Lato"/>
                <a:ea typeface="Lato"/>
                <a:cs typeface="Lato"/>
                <a:sym typeface="Lato"/>
              </a:rPr>
              <a:t>Timmerman Industries</a:t>
            </a:r>
          </a:p>
        </p:txBody>
      </p:sp>
      <p:sp>
        <p:nvSpPr>
          <p:cNvPr id="6" name="TextBox 6"/>
          <p:cNvSpPr txBox="1"/>
          <p:nvPr/>
        </p:nvSpPr>
        <p:spPr>
          <a:xfrm>
            <a:off x="8590063" y="866775"/>
            <a:ext cx="8693050"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BACKGROUND OF THE STUDY</a:t>
            </a:r>
          </a:p>
        </p:txBody>
      </p:sp>
      <p:sp>
        <p:nvSpPr>
          <p:cNvPr id="7" name="TextBox 7"/>
          <p:cNvSpPr txBox="1"/>
          <p:nvPr/>
        </p:nvSpPr>
        <p:spPr>
          <a:xfrm>
            <a:off x="8590063" y="3099171"/>
            <a:ext cx="8693050" cy="3926505"/>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Our research focuses on the product market, an innovative solution designed to make the product become a top-of-mind product. By understanding market demand, competition, and technology, we aim to unlock this new product's potential, addressing critical needs and driving innovation in the market. Through this research, we aim to provide insights into its successful development, launch, and adoption, creating lasting value for stakeholders.</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9" name="Group 9"/>
          <p:cNvGrpSpPr/>
          <p:nvPr/>
        </p:nvGrpSpPr>
        <p:grpSpPr>
          <a:xfrm>
            <a:off x="17010810" y="924374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PROBLEM STATEMENT</a:t>
            </a:r>
          </a:p>
        </p:txBody>
      </p:sp>
      <p:sp>
        <p:nvSpPr>
          <p:cNvPr id="3" name="TextBox 3"/>
          <p:cNvSpPr txBox="1"/>
          <p:nvPr/>
        </p:nvSpPr>
        <p:spPr>
          <a:xfrm>
            <a:off x="1379470"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6756291"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02</a:t>
            </a:r>
          </a:p>
        </p:txBody>
      </p:sp>
      <p:sp>
        <p:nvSpPr>
          <p:cNvPr id="5" name="TextBox 5"/>
          <p:cNvSpPr txBox="1"/>
          <p:nvPr/>
        </p:nvSpPr>
        <p:spPr>
          <a:xfrm>
            <a:off x="1379470" y="2535495"/>
            <a:ext cx="15529061" cy="798681"/>
          </a:xfrm>
          <a:prstGeom prst="rect">
            <a:avLst/>
          </a:prstGeom>
        </p:spPr>
        <p:txBody>
          <a:bodyPr lIns="0" tIns="0" rIns="0" bIns="0" rtlCol="0" anchor="t">
            <a:spAutoFit/>
          </a:bodyPr>
          <a:lstStyle/>
          <a:p>
            <a:pPr marL="0" lvl="0" indent="0" algn="ctr">
              <a:lnSpc>
                <a:spcPts val="3219"/>
              </a:lnSpc>
              <a:spcBef>
                <a:spcPct val="0"/>
              </a:spcBef>
            </a:pPr>
            <a:r>
              <a:rPr lang="en-US" sz="2299" spc="229">
                <a:solidFill>
                  <a:srgbClr val="000000"/>
                </a:solidFill>
                <a:latin typeface="Lato"/>
                <a:ea typeface="Lato"/>
                <a:cs typeface="Lato"/>
                <a:sym typeface="Lato"/>
              </a:rPr>
              <a:t>Our study focuses on evaluating the market landscape, consumer trends, and competition pertinent to the new product.</a:t>
            </a:r>
          </a:p>
        </p:txBody>
      </p:sp>
      <p:sp>
        <p:nvSpPr>
          <p:cNvPr id="6" name="TextBox 6"/>
          <p:cNvSpPr txBox="1"/>
          <p:nvPr/>
        </p:nvSpPr>
        <p:spPr>
          <a:xfrm>
            <a:off x="1379470"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SCOPE OF THE STUDY</a:t>
            </a:r>
          </a:p>
        </p:txBody>
      </p:sp>
      <p:sp>
        <p:nvSpPr>
          <p:cNvPr id="7" name="TextBox 7"/>
          <p:cNvSpPr txBox="1"/>
          <p:nvPr/>
        </p:nvSpPr>
        <p:spPr>
          <a:xfrm>
            <a:off x="6756291"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RELEVANCE OF THE STUDY</a:t>
            </a:r>
          </a:p>
        </p:txBody>
      </p:sp>
      <p:sp>
        <p:nvSpPr>
          <p:cNvPr id="8" name="TextBox 8"/>
          <p:cNvSpPr txBox="1"/>
          <p:nvPr/>
        </p:nvSpPr>
        <p:spPr>
          <a:xfrm>
            <a:off x="12133113"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RESEARCH QUESTION</a:t>
            </a:r>
          </a:p>
        </p:txBody>
      </p:sp>
      <p:sp>
        <p:nvSpPr>
          <p:cNvPr id="9" name="TextBox 9"/>
          <p:cNvSpPr txBox="1"/>
          <p:nvPr/>
        </p:nvSpPr>
        <p:spPr>
          <a:xfrm>
            <a:off x="1379470" y="6597161"/>
            <a:ext cx="4775418" cy="1735941"/>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Our study aims to pinpoint challenges and opportunities, assess feasibility, and offer strategic insights.</a:t>
            </a:r>
          </a:p>
        </p:txBody>
      </p:sp>
      <p:sp>
        <p:nvSpPr>
          <p:cNvPr id="10" name="TextBox 10"/>
          <p:cNvSpPr txBox="1"/>
          <p:nvPr/>
        </p:nvSpPr>
        <p:spPr>
          <a:xfrm>
            <a:off x="6756291" y="6597161"/>
            <a:ext cx="4775418" cy="2174054"/>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Understanding its market implications is crucial for businesses aiming to stay competitive and meet evolving customer needs.</a:t>
            </a:r>
          </a:p>
        </p:txBody>
      </p:sp>
      <p:sp>
        <p:nvSpPr>
          <p:cNvPr id="11" name="TextBox 11"/>
          <p:cNvSpPr txBox="1"/>
          <p:nvPr/>
        </p:nvSpPr>
        <p:spPr>
          <a:xfrm>
            <a:off x="12133113" y="6597161"/>
            <a:ext cx="4775418" cy="2174054"/>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How can the new product effectively address the market needs, leverage market trends, and differentiate itself in the competitive landscape?</a:t>
            </a:r>
          </a:p>
        </p:txBody>
      </p:sp>
      <p:sp>
        <p:nvSpPr>
          <p:cNvPr id="12" name="TextBox 12"/>
          <p:cNvSpPr txBox="1"/>
          <p:nvPr/>
        </p:nvSpPr>
        <p:spPr>
          <a:xfrm>
            <a:off x="12133113"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03</a:t>
            </a:r>
          </a:p>
        </p:txBody>
      </p:sp>
      <p:grpSp>
        <p:nvGrpSpPr>
          <p:cNvPr id="13" name="Group 13"/>
          <p:cNvGrpSpPr/>
          <p:nvPr/>
        </p:nvGrpSpPr>
        <p:grpSpPr>
          <a:xfrm>
            <a:off x="1028700" y="8995250"/>
            <a:ext cx="248490" cy="263050"/>
            <a:chOff x="0" y="-47625"/>
            <a:chExt cx="812800" cy="860425"/>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14140"/>
            <a:ext cx="248490" cy="263050"/>
            <a:chOff x="0" y="-47625"/>
            <a:chExt cx="812800" cy="860425"/>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zh-TW" altLang="en-US"/>
          </a:p>
        </p:txBody>
      </p:sp>
    </p:spTree>
    <p:extLst>
      <p:ext uri="{BB962C8B-B14F-4D97-AF65-F5344CB8AC3E}">
        <p14:creationId xmlns:p14="http://schemas.microsoft.com/office/powerpoint/2010/main" val="25176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05870"/>
            <a:ext cx="18288000" cy="6581130"/>
            <a:chOff x="0" y="-47625"/>
            <a:chExt cx="4816593" cy="1733302"/>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831776"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AARON LOEB</a:t>
            </a:r>
          </a:p>
        </p:txBody>
      </p:sp>
      <p:sp>
        <p:nvSpPr>
          <p:cNvPr id="6" name="TextBox 6"/>
          <p:cNvSpPr txBox="1"/>
          <p:nvPr/>
        </p:nvSpPr>
        <p:spPr>
          <a:xfrm>
            <a:off x="6968996"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DANIEL GALLEGO</a:t>
            </a:r>
          </a:p>
        </p:txBody>
      </p:sp>
      <p:sp>
        <p:nvSpPr>
          <p:cNvPr id="7" name="TextBox 7"/>
          <p:cNvSpPr txBox="1"/>
          <p:nvPr/>
        </p:nvSpPr>
        <p:spPr>
          <a:xfrm>
            <a:off x="831776" y="4364332"/>
            <a:ext cx="16624447" cy="504826"/>
          </a:xfrm>
          <a:prstGeom prst="rect">
            <a:avLst/>
          </a:prstGeom>
        </p:spPr>
        <p:txBody>
          <a:bodyPr lIns="0" tIns="0" rIns="0" bIns="0" rtlCol="0" anchor="t">
            <a:spAutoFit/>
          </a:bodyPr>
          <a:lstStyle/>
          <a:p>
            <a:pPr marL="0" lvl="0" indent="0" algn="ctr">
              <a:lnSpc>
                <a:spcPts val="4199"/>
              </a:lnSpc>
            </a:pPr>
            <a:r>
              <a:rPr lang="en-US" sz="2999" b="1" spc="299">
                <a:solidFill>
                  <a:srgbClr val="000000"/>
                </a:solidFill>
                <a:latin typeface="Heebo Bold"/>
                <a:ea typeface="Heebo Bold"/>
                <a:cs typeface="Heebo Bold"/>
                <a:sym typeface="Heebo Bold"/>
              </a:rPr>
              <a:t>PROPONENTS</a:t>
            </a:r>
          </a:p>
        </p:txBody>
      </p:sp>
      <p:sp>
        <p:nvSpPr>
          <p:cNvPr id="8" name="TextBox 8"/>
          <p:cNvSpPr txBox="1"/>
          <p:nvPr/>
        </p:nvSpPr>
        <p:spPr>
          <a:xfrm>
            <a:off x="8578281" y="981037"/>
            <a:ext cx="8877943" cy="504826"/>
          </a:xfrm>
          <a:prstGeom prst="rect">
            <a:avLst/>
          </a:prstGeom>
        </p:spPr>
        <p:txBody>
          <a:bodyPr lIns="0" tIns="0" rIns="0" bIns="0" rtlCol="0" anchor="t">
            <a:spAutoFit/>
          </a:bodyPr>
          <a:lstStyle/>
          <a:p>
            <a:pPr marL="0" lvl="0" indent="0" algn="l">
              <a:lnSpc>
                <a:spcPts val="4199"/>
              </a:lnSpc>
            </a:pPr>
            <a:r>
              <a:rPr lang="en-US" sz="2999" b="1" spc="299">
                <a:solidFill>
                  <a:srgbClr val="000000"/>
                </a:solidFill>
                <a:latin typeface="Heebo Bold"/>
                <a:ea typeface="Heebo Bold"/>
                <a:cs typeface="Heebo Bold"/>
                <a:sym typeface="Heebo Bold"/>
              </a:rPr>
              <a:t>OVERVIEW</a:t>
            </a:r>
          </a:p>
        </p:txBody>
      </p:sp>
      <p:sp>
        <p:nvSpPr>
          <p:cNvPr id="9" name="TextBox 9"/>
          <p:cNvSpPr txBox="1"/>
          <p:nvPr/>
        </p:nvSpPr>
        <p:spPr>
          <a:xfrm>
            <a:off x="831776" y="8441353"/>
            <a:ext cx="4350008" cy="816947"/>
          </a:xfrm>
          <a:prstGeom prst="rect">
            <a:avLst/>
          </a:prstGeom>
        </p:spPr>
        <p:txBody>
          <a:bodyPr lIns="0" tIns="0" rIns="0" bIns="0" rtlCol="0" anchor="t">
            <a:spAutoFit/>
          </a:bodyPr>
          <a:lstStyle/>
          <a:p>
            <a:pPr algn="ctr">
              <a:lnSpc>
                <a:spcPts val="3360"/>
              </a:lnSpc>
            </a:pPr>
            <a:r>
              <a:rPr lang="en-US" sz="2100" spc="210">
                <a:solidFill>
                  <a:srgbClr val="000000"/>
                </a:solidFill>
                <a:latin typeface="Lato"/>
                <a:ea typeface="Lato"/>
                <a:cs typeface="Lato"/>
                <a:sym typeface="Lato"/>
              </a:rPr>
              <a:t>Innovation Adoption </a:t>
            </a:r>
          </a:p>
          <a:p>
            <a:pPr marL="0" lvl="0" indent="0" algn="ctr">
              <a:lnSpc>
                <a:spcPts val="3360"/>
              </a:lnSpc>
            </a:pPr>
            <a:r>
              <a:rPr lang="en-US" sz="2100" spc="210">
                <a:solidFill>
                  <a:srgbClr val="000000"/>
                </a:solidFill>
                <a:latin typeface="Lato"/>
                <a:ea typeface="Lato"/>
                <a:cs typeface="Lato"/>
                <a:sym typeface="Lato"/>
              </a:rPr>
              <a:t>Theory Maker</a:t>
            </a:r>
          </a:p>
        </p:txBody>
      </p:sp>
      <p:sp>
        <p:nvSpPr>
          <p:cNvPr id="10" name="TextBox 10"/>
          <p:cNvSpPr txBox="1"/>
          <p:nvPr/>
        </p:nvSpPr>
        <p:spPr>
          <a:xfrm>
            <a:off x="6968996" y="8441353"/>
            <a:ext cx="4350008" cy="816947"/>
          </a:xfrm>
          <a:prstGeom prst="rect">
            <a:avLst/>
          </a:prstGeom>
        </p:spPr>
        <p:txBody>
          <a:bodyPr lIns="0" tIns="0" rIns="0" bIns="0" rtlCol="0" anchor="t">
            <a:spAutoFit/>
          </a:bodyPr>
          <a:lstStyle/>
          <a:p>
            <a:pPr algn="ctr">
              <a:lnSpc>
                <a:spcPts val="3360"/>
              </a:lnSpc>
            </a:pPr>
            <a:r>
              <a:rPr lang="en-US" sz="2100" spc="210">
                <a:solidFill>
                  <a:srgbClr val="000000"/>
                </a:solidFill>
                <a:latin typeface="Lato"/>
                <a:ea typeface="Lato"/>
                <a:cs typeface="Lato"/>
                <a:sym typeface="Lato"/>
              </a:rPr>
              <a:t>Market Segmentation </a:t>
            </a:r>
          </a:p>
          <a:p>
            <a:pPr marL="0" lvl="0" indent="0" algn="ctr">
              <a:lnSpc>
                <a:spcPts val="3360"/>
              </a:lnSpc>
            </a:pPr>
            <a:r>
              <a:rPr lang="en-US" sz="2100" spc="210">
                <a:solidFill>
                  <a:srgbClr val="000000"/>
                </a:solidFill>
                <a:latin typeface="Lato"/>
                <a:ea typeface="Lato"/>
                <a:cs typeface="Lato"/>
                <a:sym typeface="Lato"/>
              </a:rPr>
              <a:t>Theory Maker</a:t>
            </a:r>
          </a:p>
        </p:txBody>
      </p:sp>
      <p:sp>
        <p:nvSpPr>
          <p:cNvPr id="11" name="TextBox 11"/>
          <p:cNvSpPr txBox="1"/>
          <p:nvPr/>
        </p:nvSpPr>
        <p:spPr>
          <a:xfrm>
            <a:off x="13106215"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REESE MILLER</a:t>
            </a:r>
          </a:p>
        </p:txBody>
      </p:sp>
      <p:sp>
        <p:nvSpPr>
          <p:cNvPr id="12" name="TextBox 12"/>
          <p:cNvSpPr txBox="1"/>
          <p:nvPr/>
        </p:nvSpPr>
        <p:spPr>
          <a:xfrm>
            <a:off x="13106215" y="8441353"/>
            <a:ext cx="4350008" cy="816947"/>
          </a:xfrm>
          <a:prstGeom prst="rect">
            <a:avLst/>
          </a:prstGeom>
        </p:spPr>
        <p:txBody>
          <a:bodyPr lIns="0" tIns="0" rIns="0" bIns="0" rtlCol="0" anchor="t">
            <a:spAutoFit/>
          </a:bodyPr>
          <a:lstStyle/>
          <a:p>
            <a:pPr marL="0" lvl="0" indent="0" algn="ctr">
              <a:lnSpc>
                <a:spcPts val="3360"/>
              </a:lnSpc>
            </a:pPr>
            <a:r>
              <a:rPr lang="en-US" sz="2100" spc="210">
                <a:solidFill>
                  <a:srgbClr val="000000"/>
                </a:solidFill>
                <a:latin typeface="Lato"/>
                <a:ea typeface="Lato"/>
                <a:cs typeface="Lato"/>
                <a:sym typeface="Lato"/>
              </a:rPr>
              <a:t>Product Differentiation Theory Maker</a:t>
            </a:r>
          </a:p>
        </p:txBody>
      </p:sp>
      <p:grpSp>
        <p:nvGrpSpPr>
          <p:cNvPr id="13" name="Group 13"/>
          <p:cNvGrpSpPr/>
          <p:nvPr/>
        </p:nvGrpSpPr>
        <p:grpSpPr>
          <a:xfrm>
            <a:off x="1475685" y="5143500"/>
            <a:ext cx="3062192" cy="2560845"/>
            <a:chOff x="0" y="0"/>
            <a:chExt cx="529089" cy="442466"/>
          </a:xfrm>
        </p:grpSpPr>
        <p:sp>
          <p:nvSpPr>
            <p:cNvPr id="14" name="Freeform 14"/>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2"/>
              <a:stretch>
                <a:fillRect l="-45606" r="-47093" b="-53520"/>
              </a:stretch>
            </a:blipFill>
          </p:spPr>
          <p:txBody>
            <a:bodyPr/>
            <a:lstStyle/>
            <a:p>
              <a:endParaRPr lang="zh-TW" altLang="en-US"/>
            </a:p>
          </p:txBody>
        </p:sp>
      </p:grpSp>
      <p:grpSp>
        <p:nvGrpSpPr>
          <p:cNvPr id="15" name="Group 15"/>
          <p:cNvGrpSpPr/>
          <p:nvPr/>
        </p:nvGrpSpPr>
        <p:grpSpPr>
          <a:xfrm>
            <a:off x="7612904" y="5143500"/>
            <a:ext cx="3062192" cy="2560845"/>
            <a:chOff x="0" y="0"/>
            <a:chExt cx="529089" cy="442466"/>
          </a:xfrm>
        </p:grpSpPr>
        <p:sp>
          <p:nvSpPr>
            <p:cNvPr id="16" name="Freeform 16"/>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3"/>
              <a:stretch>
                <a:fillRect l="-7901" r="-21140" b="-54304"/>
              </a:stretch>
            </a:blipFill>
          </p:spPr>
          <p:txBody>
            <a:bodyPr/>
            <a:lstStyle/>
            <a:p>
              <a:endParaRPr lang="zh-TW" altLang="en-US"/>
            </a:p>
          </p:txBody>
        </p:sp>
      </p:grpSp>
      <p:grpSp>
        <p:nvGrpSpPr>
          <p:cNvPr id="17" name="Group 17"/>
          <p:cNvGrpSpPr/>
          <p:nvPr/>
        </p:nvGrpSpPr>
        <p:grpSpPr>
          <a:xfrm>
            <a:off x="13750124" y="5143500"/>
            <a:ext cx="3062192" cy="2560845"/>
            <a:chOff x="0" y="0"/>
            <a:chExt cx="529089" cy="442466"/>
          </a:xfrm>
        </p:grpSpPr>
        <p:sp>
          <p:nvSpPr>
            <p:cNvPr id="18" name="Freeform 18"/>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4"/>
              <a:stretch>
                <a:fillRect l="-52121" t="-12022" r="-51931" b="-50542"/>
              </a:stretch>
            </a:blipFill>
          </p:spPr>
          <p:txBody>
            <a:bodyPr/>
            <a:lstStyle/>
            <a:p>
              <a:endParaRPr lang="zh-TW" altLang="en-US"/>
            </a:p>
          </p:txBody>
        </p:sp>
      </p:grpSp>
      <p:sp>
        <p:nvSpPr>
          <p:cNvPr id="19" name="TextBox 19"/>
          <p:cNvSpPr txBox="1"/>
          <p:nvPr/>
        </p:nvSpPr>
        <p:spPr>
          <a:xfrm>
            <a:off x="831776" y="866775"/>
            <a:ext cx="7144921"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FRAMEWORK</a:t>
            </a:r>
          </a:p>
        </p:txBody>
      </p:sp>
      <p:sp>
        <p:nvSpPr>
          <p:cNvPr id="20" name="TextBox 20"/>
          <p:cNvSpPr txBox="1"/>
          <p:nvPr/>
        </p:nvSpPr>
        <p:spPr>
          <a:xfrm>
            <a:off x="8578281" y="1390613"/>
            <a:ext cx="8877943" cy="1378139"/>
          </a:xfrm>
          <a:prstGeom prst="rect">
            <a:avLst/>
          </a:prstGeom>
        </p:spPr>
        <p:txBody>
          <a:bodyPr lIns="0" tIns="0" rIns="0" bIns="0" rtlCol="0" anchor="t">
            <a:spAutoFit/>
          </a:bodyPr>
          <a:lstStyle/>
          <a:p>
            <a:pPr marL="496569" lvl="1" indent="-248284" algn="l">
              <a:lnSpc>
                <a:spcPts val="3679"/>
              </a:lnSpc>
              <a:buFont typeface="Arial"/>
              <a:buChar char="•"/>
            </a:pPr>
            <a:r>
              <a:rPr lang="en-US" sz="2299" spc="229">
                <a:solidFill>
                  <a:srgbClr val="000000"/>
                </a:solidFill>
                <a:latin typeface="Lato"/>
                <a:ea typeface="Lato"/>
                <a:cs typeface="Lato"/>
                <a:sym typeface="Lato"/>
              </a:rPr>
              <a:t>Innovation Adoption Theory</a:t>
            </a:r>
          </a:p>
          <a:p>
            <a:pPr marL="496569" lvl="1" indent="-248284" algn="l">
              <a:lnSpc>
                <a:spcPts val="3679"/>
              </a:lnSpc>
              <a:buFont typeface="Arial"/>
              <a:buChar char="•"/>
            </a:pPr>
            <a:r>
              <a:rPr lang="en-US" sz="2299" spc="229">
                <a:solidFill>
                  <a:srgbClr val="000000"/>
                </a:solidFill>
                <a:latin typeface="Lato"/>
                <a:ea typeface="Lato"/>
                <a:cs typeface="Lato"/>
                <a:sym typeface="Lato"/>
              </a:rPr>
              <a:t>Market Segmentation Theory</a:t>
            </a:r>
          </a:p>
          <a:p>
            <a:pPr marL="496569" lvl="1" indent="-248284" algn="l">
              <a:lnSpc>
                <a:spcPts val="3679"/>
              </a:lnSpc>
              <a:buFont typeface="Arial"/>
              <a:buChar char="•"/>
            </a:pPr>
            <a:r>
              <a:rPr lang="en-US" sz="2299" spc="229">
                <a:solidFill>
                  <a:srgbClr val="000000"/>
                </a:solidFill>
                <a:latin typeface="Lato"/>
                <a:ea typeface="Lato"/>
                <a:cs typeface="Lato"/>
                <a:sym typeface="Lato"/>
              </a:rPr>
              <a:t>Product Differentiation Theory</a:t>
            </a:r>
          </a:p>
        </p:txBody>
      </p:sp>
      <p:grpSp>
        <p:nvGrpSpPr>
          <p:cNvPr id="21" name="Group 21"/>
          <p:cNvGrpSpPr/>
          <p:nvPr/>
        </p:nvGrpSpPr>
        <p:grpSpPr>
          <a:xfrm>
            <a:off x="583287" y="9243740"/>
            <a:ext cx="248490" cy="263050"/>
            <a:chOff x="0" y="-47625"/>
            <a:chExt cx="812800" cy="860425"/>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75138"/>
            <a:ext cx="248490" cy="263050"/>
            <a:chOff x="0" y="-47625"/>
            <a:chExt cx="812800" cy="860425"/>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826"/>
            <a:ext cx="6806369" cy="10467826"/>
            <a:chOff x="0" y="-47625"/>
            <a:chExt cx="1792624" cy="2756958"/>
          </a:xfrm>
        </p:grpSpPr>
        <p:sp>
          <p:nvSpPr>
            <p:cNvPr id="3" name="Freeform 3"/>
            <p:cNvSpPr/>
            <p:nvPr/>
          </p:nvSpPr>
          <p:spPr>
            <a:xfrm>
              <a:off x="0" y="0"/>
              <a:ext cx="1792624" cy="2709333"/>
            </a:xfrm>
            <a:custGeom>
              <a:avLst/>
              <a:gdLst/>
              <a:ahLst/>
              <a:cxnLst/>
              <a:rect l="l" t="t" r="r" b="b"/>
              <a:pathLst>
                <a:path w="1792624" h="2709333">
                  <a:moveTo>
                    <a:pt x="0" y="0"/>
                  </a:moveTo>
                  <a:lnTo>
                    <a:pt x="1792624" y="0"/>
                  </a:lnTo>
                  <a:lnTo>
                    <a:pt x="1792624" y="2709333"/>
                  </a:lnTo>
                  <a:lnTo>
                    <a:pt x="0" y="2709333"/>
                  </a:ln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792624"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1028700"/>
            <a:ext cx="6842696" cy="8229600"/>
            <a:chOff x="0" y="0"/>
            <a:chExt cx="1076050" cy="1294148"/>
          </a:xfrm>
        </p:grpSpPr>
        <p:sp>
          <p:nvSpPr>
            <p:cNvPr id="6" name="Freeform 6"/>
            <p:cNvSpPr/>
            <p:nvPr/>
          </p:nvSpPr>
          <p:spPr>
            <a:xfrm>
              <a:off x="0" y="0"/>
              <a:ext cx="1076050" cy="1294148"/>
            </a:xfrm>
            <a:custGeom>
              <a:avLst/>
              <a:gdLst/>
              <a:ahLst/>
              <a:cxnLst/>
              <a:rect l="l" t="t" r="r" b="b"/>
              <a:pathLst>
                <a:path w="1076050" h="1294148">
                  <a:moveTo>
                    <a:pt x="0" y="0"/>
                  </a:moveTo>
                  <a:lnTo>
                    <a:pt x="1076050" y="0"/>
                  </a:lnTo>
                  <a:lnTo>
                    <a:pt x="1076050" y="1294148"/>
                  </a:lnTo>
                  <a:lnTo>
                    <a:pt x="0" y="1294148"/>
                  </a:lnTo>
                  <a:close/>
                </a:path>
              </a:pathLst>
            </a:custGeom>
            <a:blipFill>
              <a:blip r:embed="rId2"/>
              <a:stretch>
                <a:fillRect l="-40257" r="-40257"/>
              </a:stretch>
            </a:blipFill>
          </p:spPr>
          <p:txBody>
            <a:bodyPr/>
            <a:lstStyle/>
            <a:p>
              <a:endParaRPr lang="zh-TW" altLang="en-US"/>
            </a:p>
          </p:txBody>
        </p:sp>
      </p:grpSp>
      <p:sp>
        <p:nvSpPr>
          <p:cNvPr id="7" name="TextBox 7"/>
          <p:cNvSpPr txBox="1"/>
          <p:nvPr/>
        </p:nvSpPr>
        <p:spPr>
          <a:xfrm>
            <a:off x="8759618" y="866775"/>
            <a:ext cx="8499682"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METHODOLOGY</a:t>
            </a:r>
          </a:p>
        </p:txBody>
      </p:sp>
      <p:sp>
        <p:nvSpPr>
          <p:cNvPr id="8" name="TextBox 8"/>
          <p:cNvSpPr txBox="1"/>
          <p:nvPr/>
        </p:nvSpPr>
        <p:spPr>
          <a:xfrm>
            <a:off x="8759618" y="3107911"/>
            <a:ext cx="8499682" cy="2492752"/>
          </a:xfrm>
          <a:prstGeom prst="rect">
            <a:avLst/>
          </a:prstGeom>
        </p:spPr>
        <p:txBody>
          <a:bodyPr lIns="0" tIns="0" rIns="0" bIns="0" rtlCol="0" anchor="t">
            <a:spAutoFit/>
          </a:bodyPr>
          <a:lstStyle/>
          <a:p>
            <a:pPr marL="0" lvl="0" indent="0" algn="l">
              <a:lnSpc>
                <a:spcPts val="3360"/>
              </a:lnSpc>
            </a:pPr>
            <a:r>
              <a:rPr lang="en-US" sz="2100" spc="210">
                <a:solidFill>
                  <a:srgbClr val="000000"/>
                </a:solidFill>
                <a:latin typeface="Lato"/>
                <a:ea typeface="Lato"/>
                <a:cs typeface="Lato"/>
                <a:sym typeface="Lato"/>
              </a:rPr>
              <a:t>Qualitative research methods involve collecting and analyzing non-numerical data to explore the underlying motivations, perceptions, and behaviors of individuals. In our research proposal, qualitative methods will be utilized to gain in-depth insights into consumer preferences, attitudes, and experiences related to the new product.</a:t>
            </a:r>
          </a:p>
        </p:txBody>
      </p:sp>
      <p:sp>
        <p:nvSpPr>
          <p:cNvPr id="9" name="TextBox 9"/>
          <p:cNvSpPr txBox="1"/>
          <p:nvPr/>
        </p:nvSpPr>
        <p:spPr>
          <a:xfrm>
            <a:off x="8759618" y="6765548"/>
            <a:ext cx="8499682" cy="2492752"/>
          </a:xfrm>
          <a:prstGeom prst="rect">
            <a:avLst/>
          </a:prstGeom>
        </p:spPr>
        <p:txBody>
          <a:bodyPr lIns="0" tIns="0" rIns="0" bIns="0" rtlCol="0" anchor="t">
            <a:spAutoFit/>
          </a:bodyPr>
          <a:lstStyle/>
          <a:p>
            <a:pPr marL="0" lvl="0" indent="0" algn="l">
              <a:lnSpc>
                <a:spcPts val="3360"/>
              </a:lnSpc>
            </a:pPr>
            <a:r>
              <a:rPr lang="en-US" sz="2100" spc="210">
                <a:solidFill>
                  <a:srgbClr val="000000"/>
                </a:solidFill>
                <a:latin typeface="Lato"/>
                <a:ea typeface="Lato"/>
                <a:cs typeface="Lato"/>
                <a:sym typeface="Lato"/>
              </a:rPr>
              <a:t>Quantitative research methods involve collecting and analyzing numerical data to quantify relationships, trends, and patterns. In our research proposal, quantitative methods will be employed to measure the prevalence, frequency, and magnitude of certain phenomena related to the new product.</a:t>
            </a:r>
          </a:p>
        </p:txBody>
      </p:sp>
      <p:sp>
        <p:nvSpPr>
          <p:cNvPr id="10" name="TextBox 10"/>
          <p:cNvSpPr txBox="1"/>
          <p:nvPr/>
        </p:nvSpPr>
        <p:spPr>
          <a:xfrm>
            <a:off x="8759618" y="2644327"/>
            <a:ext cx="8499682" cy="412713"/>
          </a:xfrm>
          <a:prstGeom prst="rect">
            <a:avLst/>
          </a:prstGeom>
        </p:spPr>
        <p:txBody>
          <a:bodyPr lIns="0" tIns="0" rIns="0" bIns="0" rtlCol="0" anchor="t">
            <a:spAutoFit/>
          </a:bodyPr>
          <a:lstStyle/>
          <a:p>
            <a:pPr marL="0" lvl="0" indent="0" algn="l">
              <a:lnSpc>
                <a:spcPts val="3499"/>
              </a:lnSpc>
            </a:pPr>
            <a:r>
              <a:rPr lang="en-US" sz="2499" b="1" spc="249">
                <a:solidFill>
                  <a:srgbClr val="4E6E81"/>
                </a:solidFill>
                <a:latin typeface="Heebo Bold"/>
                <a:ea typeface="Heebo Bold"/>
                <a:cs typeface="Heebo Bold"/>
                <a:sym typeface="Heebo Bold"/>
              </a:rPr>
              <a:t>QUALITATIVE METHODS</a:t>
            </a:r>
          </a:p>
        </p:txBody>
      </p:sp>
      <p:sp>
        <p:nvSpPr>
          <p:cNvPr id="11" name="TextBox 11"/>
          <p:cNvSpPr txBox="1"/>
          <p:nvPr/>
        </p:nvSpPr>
        <p:spPr>
          <a:xfrm>
            <a:off x="8759618" y="6301964"/>
            <a:ext cx="8499682" cy="412713"/>
          </a:xfrm>
          <a:prstGeom prst="rect">
            <a:avLst/>
          </a:prstGeom>
        </p:spPr>
        <p:txBody>
          <a:bodyPr lIns="0" tIns="0" rIns="0" bIns="0" rtlCol="0" anchor="t">
            <a:spAutoFit/>
          </a:bodyPr>
          <a:lstStyle/>
          <a:p>
            <a:pPr marL="0" lvl="0" indent="0" algn="l">
              <a:lnSpc>
                <a:spcPts val="3499"/>
              </a:lnSpc>
            </a:pPr>
            <a:r>
              <a:rPr lang="en-US" sz="2499" b="1" spc="249">
                <a:solidFill>
                  <a:srgbClr val="4E6E81"/>
                </a:solidFill>
                <a:latin typeface="Heebo Bold"/>
                <a:ea typeface="Heebo Bold"/>
                <a:cs typeface="Heebo Bold"/>
                <a:sym typeface="Heebo Bold"/>
              </a:rPr>
              <a:t>QUANTITATIVE METHODS</a:t>
            </a:r>
          </a:p>
        </p:txBody>
      </p:sp>
      <p:grpSp>
        <p:nvGrpSpPr>
          <p:cNvPr id="12" name="Group 12"/>
          <p:cNvGrpSpPr/>
          <p:nvPr/>
        </p:nvGrpSpPr>
        <p:grpSpPr>
          <a:xfrm>
            <a:off x="780210" y="765650"/>
            <a:ext cx="248490" cy="263050"/>
            <a:chOff x="0" y="-47625"/>
            <a:chExt cx="812800" cy="860425"/>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894626"/>
            <a:ext cx="13352049" cy="8528766"/>
            <a:chOff x="0" y="-47625"/>
            <a:chExt cx="710790" cy="454025"/>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06309" y="2822891"/>
            <a:ext cx="2561144" cy="2263492"/>
            <a:chOff x="0" y="0"/>
            <a:chExt cx="516362" cy="456352"/>
          </a:xfrm>
        </p:grpSpPr>
        <p:sp>
          <p:nvSpPr>
            <p:cNvPr id="6" name="Freeform 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2"/>
              <a:stretch>
                <a:fillRect l="-29768" t="-19347" r="-29636" b="-822"/>
              </a:stretch>
            </a:blipFill>
          </p:spPr>
          <p:txBody>
            <a:bodyPr/>
            <a:lstStyle/>
            <a:p>
              <a:endParaRPr lang="zh-TW" altLang="en-US"/>
            </a:p>
          </p:txBody>
        </p:sp>
      </p:grpSp>
      <p:grpSp>
        <p:nvGrpSpPr>
          <p:cNvPr id="7" name="Group 7"/>
          <p:cNvGrpSpPr/>
          <p:nvPr/>
        </p:nvGrpSpPr>
        <p:grpSpPr>
          <a:xfrm>
            <a:off x="4482036" y="2822891"/>
            <a:ext cx="2561144" cy="2263492"/>
            <a:chOff x="0" y="0"/>
            <a:chExt cx="516362" cy="456352"/>
          </a:xfrm>
        </p:grpSpPr>
        <p:sp>
          <p:nvSpPr>
            <p:cNvPr id="8" name="Freeform 8"/>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3"/>
              <a:stretch>
                <a:fillRect l="-91139" t="-21864" r="-17415" b="-35357"/>
              </a:stretch>
            </a:blipFill>
          </p:spPr>
          <p:txBody>
            <a:bodyPr/>
            <a:lstStyle/>
            <a:p>
              <a:endParaRPr lang="zh-TW" altLang="en-US"/>
            </a:p>
          </p:txBody>
        </p:sp>
      </p:grpSp>
      <p:grpSp>
        <p:nvGrpSpPr>
          <p:cNvPr id="9" name="Group 9"/>
          <p:cNvGrpSpPr/>
          <p:nvPr/>
        </p:nvGrpSpPr>
        <p:grpSpPr>
          <a:xfrm>
            <a:off x="8062362" y="2822891"/>
            <a:ext cx="2561144" cy="2263492"/>
            <a:chOff x="0" y="0"/>
            <a:chExt cx="516362" cy="456352"/>
          </a:xfrm>
        </p:grpSpPr>
        <p:sp>
          <p:nvSpPr>
            <p:cNvPr id="10" name="Freeform 10"/>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4"/>
              <a:stretch>
                <a:fillRect l="-34855" t="-6166" r="-42994" b="-27907"/>
              </a:stretch>
            </a:blipFill>
          </p:spPr>
          <p:txBody>
            <a:bodyPr/>
            <a:lstStyle/>
            <a:p>
              <a:endParaRPr lang="zh-TW" altLang="en-US"/>
            </a:p>
          </p:txBody>
        </p:sp>
      </p:grpSp>
      <p:grpSp>
        <p:nvGrpSpPr>
          <p:cNvPr id="11" name="Group 11"/>
          <p:cNvGrpSpPr/>
          <p:nvPr/>
        </p:nvGrpSpPr>
        <p:grpSpPr>
          <a:xfrm>
            <a:off x="906309" y="6454378"/>
            <a:ext cx="2561144" cy="2263492"/>
            <a:chOff x="0" y="0"/>
            <a:chExt cx="516362" cy="456352"/>
          </a:xfrm>
        </p:grpSpPr>
        <p:sp>
          <p:nvSpPr>
            <p:cNvPr id="12" name="Freeform 12"/>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5"/>
              <a:stretch>
                <a:fillRect l="-84873" t="-32792" r="-87839" b="-73180"/>
              </a:stretch>
            </a:blipFill>
          </p:spPr>
          <p:txBody>
            <a:bodyPr/>
            <a:lstStyle/>
            <a:p>
              <a:endParaRPr lang="zh-TW" altLang="en-US"/>
            </a:p>
          </p:txBody>
        </p:sp>
      </p:grpSp>
      <p:grpSp>
        <p:nvGrpSpPr>
          <p:cNvPr id="13" name="Group 13"/>
          <p:cNvGrpSpPr/>
          <p:nvPr/>
        </p:nvGrpSpPr>
        <p:grpSpPr>
          <a:xfrm>
            <a:off x="4482036" y="6454378"/>
            <a:ext cx="2561144" cy="2263492"/>
            <a:chOff x="0" y="0"/>
            <a:chExt cx="516362" cy="456352"/>
          </a:xfrm>
        </p:grpSpPr>
        <p:sp>
          <p:nvSpPr>
            <p:cNvPr id="14" name="Freeform 14"/>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6"/>
              <a:stretch>
                <a:fillRect l="-59483" r="-10387" b="-28299"/>
              </a:stretch>
            </a:blipFill>
          </p:spPr>
          <p:txBody>
            <a:bodyPr/>
            <a:lstStyle/>
            <a:p>
              <a:endParaRPr lang="zh-TW" altLang="en-US"/>
            </a:p>
          </p:txBody>
        </p:sp>
      </p:grpSp>
      <p:grpSp>
        <p:nvGrpSpPr>
          <p:cNvPr id="15" name="Group 15"/>
          <p:cNvGrpSpPr/>
          <p:nvPr/>
        </p:nvGrpSpPr>
        <p:grpSpPr>
          <a:xfrm>
            <a:off x="8062362" y="6454378"/>
            <a:ext cx="2561144" cy="2263492"/>
            <a:chOff x="0" y="0"/>
            <a:chExt cx="516362" cy="456352"/>
          </a:xfrm>
        </p:grpSpPr>
        <p:sp>
          <p:nvSpPr>
            <p:cNvPr id="16" name="Freeform 1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7"/>
              <a:stretch>
                <a:fillRect l="-83046" t="-3700" r="-48542" b="-43699"/>
              </a:stretch>
            </a:blipFill>
          </p:spPr>
          <p:txBody>
            <a:bodyPr/>
            <a:lstStyle/>
            <a:p>
              <a:endParaRPr lang="zh-TW" altLang="en-US"/>
            </a:p>
          </p:txBody>
        </p:sp>
      </p:grpSp>
      <p:sp>
        <p:nvSpPr>
          <p:cNvPr id="17" name="TextBox 17"/>
          <p:cNvSpPr txBox="1"/>
          <p:nvPr/>
        </p:nvSpPr>
        <p:spPr>
          <a:xfrm>
            <a:off x="591981"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MURAD NASER</a:t>
            </a:r>
          </a:p>
        </p:txBody>
      </p:sp>
      <p:sp>
        <p:nvSpPr>
          <p:cNvPr id="18" name="TextBox 18"/>
          <p:cNvSpPr txBox="1"/>
          <p:nvPr/>
        </p:nvSpPr>
        <p:spPr>
          <a:xfrm>
            <a:off x="4167708"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RICHARD SANCHEZ</a:t>
            </a:r>
          </a:p>
        </p:txBody>
      </p:sp>
      <p:sp>
        <p:nvSpPr>
          <p:cNvPr id="19" name="TextBox 19"/>
          <p:cNvSpPr txBox="1"/>
          <p:nvPr/>
        </p:nvSpPr>
        <p:spPr>
          <a:xfrm>
            <a:off x="591981"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Scientist</a:t>
            </a:r>
          </a:p>
        </p:txBody>
      </p:sp>
      <p:sp>
        <p:nvSpPr>
          <p:cNvPr id="20" name="TextBox 20"/>
          <p:cNvSpPr txBox="1"/>
          <p:nvPr/>
        </p:nvSpPr>
        <p:spPr>
          <a:xfrm>
            <a:off x="4167708"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Chef</a:t>
            </a:r>
          </a:p>
        </p:txBody>
      </p:sp>
      <p:sp>
        <p:nvSpPr>
          <p:cNvPr id="21" name="TextBox 21"/>
          <p:cNvSpPr txBox="1"/>
          <p:nvPr/>
        </p:nvSpPr>
        <p:spPr>
          <a:xfrm>
            <a:off x="7748033"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MATT ZHANG</a:t>
            </a:r>
          </a:p>
        </p:txBody>
      </p:sp>
      <p:sp>
        <p:nvSpPr>
          <p:cNvPr id="22" name="TextBox 22"/>
          <p:cNvSpPr txBox="1"/>
          <p:nvPr/>
        </p:nvSpPr>
        <p:spPr>
          <a:xfrm>
            <a:off x="7748033"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Journalist</a:t>
            </a:r>
          </a:p>
        </p:txBody>
      </p:sp>
      <p:sp>
        <p:nvSpPr>
          <p:cNvPr id="23" name="TextBox 23"/>
          <p:cNvSpPr txBox="1"/>
          <p:nvPr/>
        </p:nvSpPr>
        <p:spPr>
          <a:xfrm>
            <a:off x="591981"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SOO JIN AE</a:t>
            </a:r>
          </a:p>
        </p:txBody>
      </p:sp>
      <p:sp>
        <p:nvSpPr>
          <p:cNvPr id="24" name="TextBox 24"/>
          <p:cNvSpPr txBox="1"/>
          <p:nvPr/>
        </p:nvSpPr>
        <p:spPr>
          <a:xfrm>
            <a:off x="4167708"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LARS PEETERS</a:t>
            </a:r>
          </a:p>
        </p:txBody>
      </p:sp>
      <p:sp>
        <p:nvSpPr>
          <p:cNvPr id="25" name="TextBox 25"/>
          <p:cNvSpPr txBox="1"/>
          <p:nvPr/>
        </p:nvSpPr>
        <p:spPr>
          <a:xfrm>
            <a:off x="591981"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Actor</a:t>
            </a:r>
          </a:p>
        </p:txBody>
      </p:sp>
      <p:sp>
        <p:nvSpPr>
          <p:cNvPr id="26" name="TextBox 26"/>
          <p:cNvSpPr txBox="1"/>
          <p:nvPr/>
        </p:nvSpPr>
        <p:spPr>
          <a:xfrm>
            <a:off x="4167708"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Accountant</a:t>
            </a:r>
          </a:p>
        </p:txBody>
      </p:sp>
      <p:sp>
        <p:nvSpPr>
          <p:cNvPr id="27" name="TextBox 27"/>
          <p:cNvSpPr txBox="1"/>
          <p:nvPr/>
        </p:nvSpPr>
        <p:spPr>
          <a:xfrm>
            <a:off x="7748033"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RUFUS STEWART</a:t>
            </a:r>
          </a:p>
        </p:txBody>
      </p:sp>
      <p:sp>
        <p:nvSpPr>
          <p:cNvPr id="28" name="TextBox 28"/>
          <p:cNvSpPr txBox="1"/>
          <p:nvPr/>
        </p:nvSpPr>
        <p:spPr>
          <a:xfrm>
            <a:off x="7748033"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Doctor</a:t>
            </a:r>
          </a:p>
        </p:txBody>
      </p:sp>
      <p:sp>
        <p:nvSpPr>
          <p:cNvPr id="29" name="TextBox 29"/>
          <p:cNvSpPr txBox="1"/>
          <p:nvPr/>
        </p:nvSpPr>
        <p:spPr>
          <a:xfrm>
            <a:off x="11285896" y="2660966"/>
            <a:ext cx="6410123"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QUALITATIVE DATA</a:t>
            </a:r>
          </a:p>
        </p:txBody>
      </p:sp>
      <p:sp>
        <p:nvSpPr>
          <p:cNvPr id="30" name="TextBox 30"/>
          <p:cNvSpPr txBox="1"/>
          <p:nvPr/>
        </p:nvSpPr>
        <p:spPr>
          <a:xfrm>
            <a:off x="11285896" y="4991134"/>
            <a:ext cx="6410123" cy="2311291"/>
          </a:xfrm>
          <a:prstGeom prst="rect">
            <a:avLst/>
          </a:prstGeom>
        </p:spPr>
        <p:txBody>
          <a:bodyPr lIns="0" tIns="0" rIns="0" bIns="0" rtlCol="0" anchor="t">
            <a:spAutoFit/>
          </a:bodyPr>
          <a:lstStyle/>
          <a:p>
            <a:pPr algn="l">
              <a:lnSpc>
                <a:spcPts val="3679"/>
              </a:lnSpc>
            </a:pPr>
            <a:r>
              <a:rPr lang="en-US" sz="2299" spc="229">
                <a:solidFill>
                  <a:srgbClr val="000000"/>
                </a:solidFill>
                <a:latin typeface="Lato"/>
                <a:ea typeface="Lato"/>
                <a:cs typeface="Lato"/>
                <a:sym typeface="Lato"/>
              </a:rPr>
              <a:t>Administering structured questionnaires to a large sample of respondents to gather data on consumer demographics, preferences, and purchase intentions regarding the new product.</a:t>
            </a:r>
          </a:p>
        </p:txBody>
      </p:sp>
      <p:grpSp>
        <p:nvGrpSpPr>
          <p:cNvPr id="31" name="Group 31"/>
          <p:cNvGrpSpPr/>
          <p:nvPr/>
        </p:nvGrpSpPr>
        <p:grpSpPr>
          <a:xfrm>
            <a:off x="780210" y="765650"/>
            <a:ext cx="248490" cy="263050"/>
            <a:chOff x="0" y="-47625"/>
            <a:chExt cx="812800" cy="860425"/>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18832"/>
            <a:ext cx="248490" cy="263050"/>
            <a:chOff x="0" y="-47625"/>
            <a:chExt cx="812800" cy="860425"/>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5">
            <a:extLst>
              <a:ext uri="{FF2B5EF4-FFF2-40B4-BE49-F238E27FC236}">
                <a16:creationId xmlns:a16="http://schemas.microsoft.com/office/drawing/2014/main" id="{745BA255-3F71-494A-E900-ED278830520F}"/>
              </a:ext>
            </a:extLst>
          </p:cNvPr>
          <p:cNvGrpSpPr/>
          <p:nvPr/>
        </p:nvGrpSpPr>
        <p:grpSpPr>
          <a:xfrm>
            <a:off x="6408138" y="3267723"/>
            <a:ext cx="5433248" cy="3085613"/>
            <a:chOff x="0" y="-38100"/>
            <a:chExt cx="812800" cy="1055620"/>
          </a:xfrm>
        </p:grpSpPr>
        <p:sp>
          <p:nvSpPr>
            <p:cNvPr id="10" name="Freeform 6">
              <a:extLst>
                <a:ext uri="{FF2B5EF4-FFF2-40B4-BE49-F238E27FC236}">
                  <a16:creationId xmlns:a16="http://schemas.microsoft.com/office/drawing/2014/main" id="{C4A71CBD-1EFE-CC12-C1C9-67823EC0B311}"/>
                </a:ext>
              </a:extLst>
            </p:cNvPr>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11" name="TextBox 7">
              <a:extLst>
                <a:ext uri="{FF2B5EF4-FFF2-40B4-BE49-F238E27FC236}">
                  <a16:creationId xmlns:a16="http://schemas.microsoft.com/office/drawing/2014/main" id="{AF6A35EB-5255-6457-75F2-B91B67283585}"/>
                </a:ext>
              </a:extLst>
            </p:cNvPr>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8" name="Freeform 26">
            <a:extLst>
              <a:ext uri="{FF2B5EF4-FFF2-40B4-BE49-F238E27FC236}">
                <a16:creationId xmlns:a16="http://schemas.microsoft.com/office/drawing/2014/main" id="{9D0F4743-8811-D361-4444-72C74DFA911A}"/>
              </a:ext>
            </a:extLst>
          </p:cNvPr>
          <p:cNvSpPr/>
          <p:nvPr/>
        </p:nvSpPr>
        <p:spPr>
          <a:xfrm>
            <a:off x="838210" y="3404043"/>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grpSp>
        <p:nvGrpSpPr>
          <p:cNvPr id="2" name="Group 2"/>
          <p:cNvGrpSpPr/>
          <p:nvPr/>
        </p:nvGrpSpPr>
        <p:grpSpPr>
          <a:xfrm>
            <a:off x="0" y="7011036"/>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6686236"/>
            <a:ext cx="5433248" cy="2953273"/>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26" name="Freeform 26"/>
          <p:cNvSpPr/>
          <p:nvPr/>
        </p:nvSpPr>
        <p:spPr>
          <a:xfrm>
            <a:off x="6427376" y="6686236"/>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grpSp>
        <p:nvGrpSpPr>
          <p:cNvPr id="45" name="Group 45"/>
          <p:cNvGrpSpPr/>
          <p:nvPr/>
        </p:nvGrpSpPr>
        <p:grpSpPr>
          <a:xfrm>
            <a:off x="12013024" y="6686236"/>
            <a:ext cx="5433248" cy="2953273"/>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70" name="TextBox 70"/>
          <p:cNvSpPr txBox="1"/>
          <p:nvPr/>
        </p:nvSpPr>
        <p:spPr>
          <a:xfrm>
            <a:off x="1790968" y="2428342"/>
            <a:ext cx="4118431" cy="410369"/>
          </a:xfrm>
          <a:prstGeom prst="rect">
            <a:avLst/>
          </a:prstGeom>
        </p:spPr>
        <p:txBody>
          <a:bodyPr lIns="0" tIns="0" rIns="0" bIns="0" rtlCol="0" anchor="t">
            <a:spAutoFit/>
          </a:bodyPr>
          <a:lstStyle/>
          <a:p>
            <a:pPr marL="0" lvl="0" indent="0" algn="ctr">
              <a:lnSpc>
                <a:spcPts val="3189"/>
              </a:lnSpc>
            </a:pPr>
            <a:r>
              <a:rPr lang="zh-TW" altLang="en-US" sz="3200" b="1">
                <a:solidFill>
                  <a:srgbClr val="000000"/>
                </a:solidFill>
                <a:latin typeface="Open Sans Medium"/>
                <a:ea typeface="Open Sans Medium"/>
                <a:cs typeface="Open Sans Medium"/>
                <a:sym typeface="Open Sans Medium"/>
              </a:rPr>
              <a:t>核心概念</a:t>
            </a:r>
            <a:endParaRPr lang="en-US" sz="3200" b="1">
              <a:solidFill>
                <a:srgbClr val="000000"/>
              </a:solidFill>
              <a:latin typeface="Open Sans Medium"/>
              <a:ea typeface="Open Sans Medium"/>
              <a:cs typeface="Open Sans Medium"/>
              <a:sym typeface="Open Sans Medium"/>
            </a:endParaRPr>
          </a:p>
        </p:txBody>
      </p:sp>
      <p:sp>
        <p:nvSpPr>
          <p:cNvPr id="72" name="TextBox 72"/>
          <p:cNvSpPr txBox="1"/>
          <p:nvPr/>
        </p:nvSpPr>
        <p:spPr>
          <a:xfrm>
            <a:off x="7441316" y="2438828"/>
            <a:ext cx="4118431" cy="410369"/>
          </a:xfrm>
          <a:prstGeom prst="rect">
            <a:avLst/>
          </a:prstGeom>
        </p:spPr>
        <p:txBody>
          <a:bodyPr lIns="0" tIns="0" rIns="0" bIns="0" rtlCol="0" anchor="t">
            <a:spAutoFit/>
          </a:bodyPr>
          <a:lstStyle/>
          <a:p>
            <a:pPr marL="0" lvl="0" indent="0" algn="ctr">
              <a:lnSpc>
                <a:spcPts val="3189"/>
              </a:lnSpc>
            </a:pPr>
            <a:r>
              <a:rPr lang="zh-TW" altLang="en-US" sz="3200" b="1">
                <a:latin typeface="Open Sans Medium"/>
                <a:ea typeface="Open Sans Medium"/>
                <a:cs typeface="Open Sans Medium"/>
                <a:sym typeface="Open Sans Medium"/>
              </a:rPr>
              <a:t>市場定位</a:t>
            </a:r>
            <a:endParaRPr lang="en-US" sz="3200" b="1">
              <a:latin typeface="Open Sans Medium"/>
              <a:ea typeface="Open Sans Medium"/>
              <a:cs typeface="Open Sans Medium"/>
              <a:sym typeface="Open Sans Medium"/>
            </a:endParaRPr>
          </a:p>
        </p:txBody>
      </p:sp>
      <p:sp>
        <p:nvSpPr>
          <p:cNvPr id="74" name="TextBox 74"/>
          <p:cNvSpPr txBox="1"/>
          <p:nvPr/>
        </p:nvSpPr>
        <p:spPr>
          <a:xfrm>
            <a:off x="13068910" y="2428342"/>
            <a:ext cx="4118431" cy="410369"/>
          </a:xfrm>
          <a:prstGeom prst="rect">
            <a:avLst/>
          </a:prstGeom>
        </p:spPr>
        <p:txBody>
          <a:bodyPr lIns="0" tIns="0" rIns="0" bIns="0" rtlCol="0" anchor="t">
            <a:spAutoFit/>
          </a:bodyPr>
          <a:lstStyle/>
          <a:p>
            <a:pPr marL="0" lvl="0" indent="0" algn="ctr">
              <a:lnSpc>
                <a:spcPts val="3189"/>
              </a:lnSpc>
            </a:pPr>
            <a:r>
              <a:rPr lang="zh-TW" altLang="en-US" sz="3200" b="1">
                <a:solidFill>
                  <a:srgbClr val="000000"/>
                </a:solidFill>
                <a:latin typeface="Open Sans Medium"/>
                <a:ea typeface="Open Sans Medium"/>
                <a:cs typeface="Open Sans Medium"/>
                <a:sym typeface="Open Sans Medium"/>
              </a:rPr>
              <a:t>平台使命</a:t>
            </a:r>
            <a:r>
              <a:rPr lang="en-US" sz="2150" b="1">
                <a:solidFill>
                  <a:srgbClr val="000000"/>
                </a:solidFill>
                <a:latin typeface="Open Sans Medium"/>
                <a:ea typeface="Open Sans Medium"/>
                <a:cs typeface="Open Sans Medium"/>
                <a:sym typeface="Open Sans Medium"/>
              </a:rPr>
              <a:t> </a:t>
            </a:r>
            <a:endParaRPr lang="en-US" sz="2150" b="1">
              <a:solidFill>
                <a:srgbClr val="000000"/>
              </a:solidFill>
              <a:latin typeface="Open Sans Medium"/>
              <a:ea typeface="Open Sans Medium"/>
              <a:cs typeface="Open Sans Medium"/>
            </a:endParaRPr>
          </a:p>
        </p:txBody>
      </p:sp>
      <p:sp>
        <p:nvSpPr>
          <p:cNvPr id="75" name="TextBox 75"/>
          <p:cNvSpPr txBox="1"/>
          <p:nvPr/>
        </p:nvSpPr>
        <p:spPr>
          <a:xfrm>
            <a:off x="661679" y="556387"/>
            <a:ext cx="8147912" cy="928396"/>
          </a:xfrm>
          <a:prstGeom prst="rect">
            <a:avLst/>
          </a:prstGeom>
        </p:spPr>
        <p:txBody>
          <a:bodyPr lIns="0" tIns="0" rIns="0" bIns="0" rtlCol="0" anchor="t">
            <a:spAutoFit/>
          </a:bodyPr>
          <a:lstStyle/>
          <a:p>
            <a:pPr algn="l">
              <a:lnSpc>
                <a:spcPts val="7560"/>
              </a:lnSpc>
            </a:pPr>
            <a:r>
              <a:rPr lang="zh-TW" altLang="en-US" sz="6000" b="1">
                <a:latin typeface="Inter Bold"/>
                <a:ea typeface="Inter Bold"/>
                <a:cs typeface="Inter Bold"/>
                <a:sym typeface="Inter Bold"/>
              </a:rPr>
              <a:t>平台介紹</a:t>
            </a:r>
            <a:endParaRPr lang="en-US" sz="7200" b="1">
              <a:latin typeface="Inter Bold"/>
              <a:ea typeface="Inter Bold"/>
              <a:cs typeface="Inter Bold"/>
            </a:endParaRPr>
          </a:p>
        </p:txBody>
      </p:sp>
      <p:sp>
        <p:nvSpPr>
          <p:cNvPr id="79" name="TextBox 72">
            <a:extLst>
              <a:ext uri="{FF2B5EF4-FFF2-40B4-BE49-F238E27FC236}">
                <a16:creationId xmlns:a16="http://schemas.microsoft.com/office/drawing/2014/main" id="{EB2CF390-C838-7F72-5547-4033BA35100B}"/>
              </a:ext>
            </a:extLst>
          </p:cNvPr>
          <p:cNvSpPr txBox="1"/>
          <p:nvPr/>
        </p:nvSpPr>
        <p:spPr>
          <a:xfrm>
            <a:off x="6644362" y="6947911"/>
            <a:ext cx="4967815" cy="2430089"/>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Open Sans Medium"/>
                <a:cs typeface="Open Sans Medium"/>
                <a:sym typeface="Open Sans Medium"/>
              </a:rPr>
              <a:t>目標用戶</a:t>
            </a:r>
          </a:p>
          <a:p>
            <a:pPr algn="ctr">
              <a:lnSpc>
                <a:spcPts val="3189"/>
              </a:lnSpc>
            </a:pPr>
            <a:endParaRPr lang="zh-TW" altLang="en-US" b="1">
              <a:latin typeface="Open Sans Medium"/>
              <a:ea typeface="Open Sans Medium"/>
              <a:cs typeface="Open Sans Medium"/>
            </a:endParaRPr>
          </a:p>
          <a:p>
            <a:pPr>
              <a:lnSpc>
                <a:spcPts val="3189"/>
              </a:lnSpc>
            </a:pPr>
            <a:r>
              <a:rPr lang="zh-TW" altLang="en-US" sz="2400" b="1">
                <a:latin typeface="Open Sans Medium"/>
                <a:ea typeface="Open Sans Medium"/>
                <a:cs typeface="Open Sans Medium"/>
              </a:rPr>
              <a:t>供給方：擁有票務且已做好旅行安排，但是因故無法出席的粉絲。</a:t>
            </a:r>
          </a:p>
          <a:p>
            <a:pPr>
              <a:lnSpc>
                <a:spcPts val="3189"/>
              </a:lnSpc>
            </a:pPr>
            <a:r>
              <a:rPr lang="zh-TW" altLang="en-US" sz="2400" b="1">
                <a:latin typeface="Open Sans Medium"/>
                <a:ea typeface="Open Sans Medium"/>
                <a:cs typeface="Open Sans Medium"/>
              </a:rPr>
              <a:t>需求方：想參加演唱會或活動，卻因票務售罄等緣故而無法圓夢的粉絲。</a:t>
            </a:r>
          </a:p>
        </p:txBody>
      </p:sp>
      <p:sp>
        <p:nvSpPr>
          <p:cNvPr id="81" name="TextBox 72">
            <a:extLst>
              <a:ext uri="{FF2B5EF4-FFF2-40B4-BE49-F238E27FC236}">
                <a16:creationId xmlns:a16="http://schemas.microsoft.com/office/drawing/2014/main" id="{61167876-5EAB-BB0E-8DBB-124CA4A6E51B}"/>
              </a:ext>
            </a:extLst>
          </p:cNvPr>
          <p:cNvSpPr txBox="1"/>
          <p:nvPr/>
        </p:nvSpPr>
        <p:spPr>
          <a:xfrm>
            <a:off x="6665334" y="3802039"/>
            <a:ext cx="4967815" cy="2019912"/>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Open Sans Medium"/>
                <a:cs typeface="Open Sans Medium"/>
                <a:sym typeface="Open Sans Medium"/>
              </a:rPr>
              <a:t>市場需求</a:t>
            </a:r>
          </a:p>
          <a:p>
            <a:pPr algn="ctr">
              <a:lnSpc>
                <a:spcPts val="3189"/>
              </a:lnSpc>
            </a:pPr>
            <a:endParaRPr lang="zh-TW" altLang="en-US" b="1">
              <a:latin typeface="Open Sans Medium"/>
              <a:ea typeface="Microsoft JhengHei"/>
              <a:cs typeface="Open Sans Medium"/>
            </a:endParaRPr>
          </a:p>
          <a:p>
            <a:pPr>
              <a:lnSpc>
                <a:spcPts val="3189"/>
              </a:lnSpc>
            </a:pPr>
            <a:r>
              <a:rPr lang="zh-TW" altLang="en-US" sz="2400" b="1">
                <a:latin typeface="Microsoft JhengHei"/>
                <a:ea typeface="Microsoft JhengHei"/>
                <a:cs typeface="Open Sans Medium"/>
              </a:rPr>
              <a:t>隨國際演唱會</a:t>
            </a:r>
            <a:r>
              <a:rPr lang="zh-TW" altLang="en-US" sz="2400" b="1">
                <a:latin typeface="Microsoft JhengHei"/>
                <a:ea typeface="Microsoft JhengHei"/>
              </a:rPr>
              <a:t>和大型活動的增長，粉絲的需求不僅是單純的購票，還包括周邊商品、旅行安排等全方位服務。</a:t>
            </a:r>
          </a:p>
        </p:txBody>
      </p:sp>
      <p:sp>
        <p:nvSpPr>
          <p:cNvPr id="15" name="Freeform 26">
            <a:extLst>
              <a:ext uri="{FF2B5EF4-FFF2-40B4-BE49-F238E27FC236}">
                <a16:creationId xmlns:a16="http://schemas.microsoft.com/office/drawing/2014/main" id="{3E46542F-6324-DCB7-BD94-5CB5B63FA13A}"/>
              </a:ext>
            </a:extLst>
          </p:cNvPr>
          <p:cNvSpPr/>
          <p:nvPr/>
        </p:nvSpPr>
        <p:spPr>
          <a:xfrm>
            <a:off x="12016540" y="3404043"/>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pic>
        <p:nvPicPr>
          <p:cNvPr id="16" name="圖片 15" descr="一張含有 圓形, 圖形 的圖片&#10;&#10;自動產生的描述">
            <a:extLst>
              <a:ext uri="{FF2B5EF4-FFF2-40B4-BE49-F238E27FC236}">
                <a16:creationId xmlns:a16="http://schemas.microsoft.com/office/drawing/2014/main" id="{C90F04E8-8ED4-4FF4-E405-6AEC2A67071A}"/>
              </a:ext>
            </a:extLst>
          </p:cNvPr>
          <p:cNvPicPr>
            <a:picLocks noChangeAspect="1"/>
          </p:cNvPicPr>
          <p:nvPr/>
        </p:nvPicPr>
        <p:blipFill>
          <a:blip r:embed="rId2"/>
          <a:stretch>
            <a:fillRect/>
          </a:stretch>
        </p:blipFill>
        <p:spPr>
          <a:xfrm>
            <a:off x="7450123" y="2107384"/>
            <a:ext cx="871057" cy="902516"/>
          </a:xfrm>
          <a:prstGeom prst="rect">
            <a:avLst/>
          </a:prstGeom>
        </p:spPr>
      </p:pic>
      <p:pic>
        <p:nvPicPr>
          <p:cNvPr id="17" name="圖片 16" descr="一張含有 美工圖案, 圖形, 符號, 平面設計 的圖片&#10;&#10;自動產生的描述">
            <a:extLst>
              <a:ext uri="{FF2B5EF4-FFF2-40B4-BE49-F238E27FC236}">
                <a16:creationId xmlns:a16="http://schemas.microsoft.com/office/drawing/2014/main" id="{7D40A96C-DB1D-5A8C-284A-2F35A5ACE2B3}"/>
              </a:ext>
            </a:extLst>
          </p:cNvPr>
          <p:cNvPicPr>
            <a:picLocks noChangeAspect="1"/>
          </p:cNvPicPr>
          <p:nvPr/>
        </p:nvPicPr>
        <p:blipFill>
          <a:blip r:embed="rId3"/>
          <a:stretch>
            <a:fillRect/>
          </a:stretch>
        </p:blipFill>
        <p:spPr>
          <a:xfrm>
            <a:off x="12944912" y="1939605"/>
            <a:ext cx="1059809" cy="1112241"/>
          </a:xfrm>
          <a:prstGeom prst="rect">
            <a:avLst/>
          </a:prstGeom>
        </p:spPr>
      </p:pic>
      <p:pic>
        <p:nvPicPr>
          <p:cNvPr id="18" name="圖片 17" descr="一張含有 圓形, 月亮, 鮮豔, 螢幕擷取畫面 的圖片&#10;&#10;自動產生的描述">
            <a:extLst>
              <a:ext uri="{FF2B5EF4-FFF2-40B4-BE49-F238E27FC236}">
                <a16:creationId xmlns:a16="http://schemas.microsoft.com/office/drawing/2014/main" id="{8E177692-CD19-4FD0-A321-3002E431AD69}"/>
              </a:ext>
            </a:extLst>
          </p:cNvPr>
          <p:cNvPicPr>
            <a:picLocks noChangeAspect="1"/>
          </p:cNvPicPr>
          <p:nvPr/>
        </p:nvPicPr>
        <p:blipFill>
          <a:blip r:embed="rId4"/>
          <a:stretch>
            <a:fillRect/>
          </a:stretch>
        </p:blipFill>
        <p:spPr>
          <a:xfrm flipH="1">
            <a:off x="1746309" y="2075925"/>
            <a:ext cx="922091" cy="933976"/>
          </a:xfrm>
          <a:prstGeom prst="rect">
            <a:avLst/>
          </a:prstGeom>
        </p:spPr>
      </p:pic>
      <p:sp>
        <p:nvSpPr>
          <p:cNvPr id="19" name="TextBox 72">
            <a:extLst>
              <a:ext uri="{FF2B5EF4-FFF2-40B4-BE49-F238E27FC236}">
                <a16:creationId xmlns:a16="http://schemas.microsoft.com/office/drawing/2014/main" id="{1A441221-AEBC-08E8-47DD-3A3BE3FC2149}"/>
              </a:ext>
            </a:extLst>
          </p:cNvPr>
          <p:cNvSpPr txBox="1"/>
          <p:nvPr/>
        </p:nvSpPr>
        <p:spPr>
          <a:xfrm>
            <a:off x="12254499" y="3802039"/>
            <a:ext cx="4967815" cy="1617879"/>
          </a:xfrm>
          <a:prstGeom prst="rect">
            <a:avLst/>
          </a:prstGeom>
        </p:spPr>
        <p:txBody>
          <a:bodyPr wrap="square" lIns="0" tIns="0" rIns="0" bIns="0" rtlCol="0" anchor="t">
            <a:spAutoFit/>
          </a:bodyPr>
          <a:lstStyle/>
          <a:p>
            <a:pPr marL="0" lvl="0" indent="0" algn="ctr">
              <a:lnSpc>
                <a:spcPts val="3189"/>
              </a:lnSpc>
            </a:pPr>
            <a:r>
              <a:rPr lang="zh-TW" altLang="en-US" sz="2800" b="1">
                <a:latin typeface="Microsoft JhengHei"/>
                <a:ea typeface="Microsoft JhengHei"/>
                <a:cs typeface="Open Sans Medium"/>
                <a:sym typeface="Open Sans Medium"/>
              </a:rPr>
              <a:t>平台願景</a:t>
            </a:r>
            <a:endParaRPr lang="zh-TW" altLang="en-US" sz="2800" b="1">
              <a:latin typeface="Microsoft JhengHei"/>
              <a:ea typeface="Microsoft JhengHei"/>
              <a:cs typeface="Open Sans Medium"/>
            </a:endParaRPr>
          </a:p>
          <a:p>
            <a:pPr algn="ctr">
              <a:lnSpc>
                <a:spcPts val="3189"/>
              </a:lnSpc>
            </a:pPr>
            <a:endParaRPr lang="zh-TW" altLang="en-US" b="1">
              <a:latin typeface="Microsoft JhengHei"/>
              <a:ea typeface="Microsoft JhengHei"/>
              <a:cs typeface="Open Sans Medium"/>
            </a:endParaRPr>
          </a:p>
          <a:p>
            <a:pPr>
              <a:lnSpc>
                <a:spcPts val="3189"/>
              </a:lnSpc>
            </a:pPr>
            <a:r>
              <a:rPr lang="zh-TW" altLang="en-US" sz="2400" b="1">
                <a:latin typeface="Microsoft JhengHei"/>
                <a:ea typeface="Microsoft JhengHei"/>
              </a:rPr>
              <a:t>成為全球粉絲社群間共享資源與實現夢想的橋樑，讓每一張票都有價值。</a:t>
            </a:r>
          </a:p>
        </p:txBody>
      </p:sp>
      <p:sp>
        <p:nvSpPr>
          <p:cNvPr id="20" name="TextBox 72">
            <a:extLst>
              <a:ext uri="{FF2B5EF4-FFF2-40B4-BE49-F238E27FC236}">
                <a16:creationId xmlns:a16="http://schemas.microsoft.com/office/drawing/2014/main" id="{54D8F4EC-76DA-715C-639D-4744DCB9311F}"/>
              </a:ext>
            </a:extLst>
          </p:cNvPr>
          <p:cNvSpPr txBox="1"/>
          <p:nvPr/>
        </p:nvSpPr>
        <p:spPr>
          <a:xfrm>
            <a:off x="1076168" y="3802038"/>
            <a:ext cx="4967815" cy="2430281"/>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Open Sans Medium"/>
                <a:cs typeface="Open Sans Medium"/>
                <a:sym typeface="Open Sans Medium"/>
              </a:rPr>
              <a:t>核心理念</a:t>
            </a:r>
          </a:p>
          <a:p>
            <a:pPr algn="ctr">
              <a:lnSpc>
                <a:spcPts val="3189"/>
              </a:lnSpc>
            </a:pPr>
            <a:endParaRPr lang="zh-TW" altLang="en-US" b="1">
              <a:latin typeface="Open Sans Medium"/>
              <a:ea typeface="Microsoft JhengHei"/>
              <a:cs typeface="Open Sans Medium"/>
            </a:endParaRPr>
          </a:p>
          <a:p>
            <a:pPr>
              <a:lnSpc>
                <a:spcPts val="3189"/>
              </a:lnSpc>
            </a:pPr>
            <a:r>
              <a:rPr lang="zh-TW" sz="2400" b="1">
                <a:ea typeface="+mn-lt"/>
                <a:cs typeface="+mn-lt"/>
              </a:rPr>
              <a:t>幫助粉絲群體，</a:t>
            </a:r>
            <a:r>
              <a:rPr lang="zh-TW" altLang="en-US" sz="2400" b="1">
                <a:ea typeface="+mn-lt"/>
                <a:cs typeface="+mn-lt"/>
              </a:rPr>
              <a:t>解決因故</a:t>
            </a:r>
            <a:r>
              <a:rPr lang="zh-TW" sz="2400" b="1">
                <a:ea typeface="+mn-lt"/>
                <a:cs typeface="+mn-lt"/>
              </a:rPr>
              <a:t>無法參</a:t>
            </a:r>
            <a:r>
              <a:rPr lang="zh-TW" altLang="en-US" sz="2400" b="1">
                <a:ea typeface="+mn-lt"/>
                <a:cs typeface="+mn-lt"/>
              </a:rPr>
              <a:t>與活動所面臨的損失</a:t>
            </a:r>
            <a:r>
              <a:rPr lang="zh-TW" sz="2400" b="1">
                <a:ea typeface="+mn-lt"/>
                <a:cs typeface="+mn-lt"/>
              </a:rPr>
              <a:t>，</a:t>
            </a:r>
            <a:r>
              <a:rPr lang="zh-TW" altLang="en-US" sz="2400" b="1">
                <a:ea typeface="+mn-lt"/>
                <a:cs typeface="+mn-lt"/>
              </a:rPr>
              <a:t>同時</a:t>
            </a:r>
            <a:r>
              <a:rPr lang="zh-TW" sz="2400" b="1">
                <a:ea typeface="+mn-lt"/>
                <a:cs typeface="+mn-lt"/>
              </a:rPr>
              <a:t>讓其他粉絲</a:t>
            </a:r>
            <a:r>
              <a:rPr lang="zh-TW" altLang="en-US" sz="2400" b="1">
                <a:ea typeface="+mn-lt"/>
                <a:cs typeface="+mn-lt"/>
              </a:rPr>
              <a:t>獲得更多參與明星活動的機會</a:t>
            </a:r>
            <a:r>
              <a:rPr lang="zh-TW" sz="2400" b="1">
                <a:ea typeface="+mn-lt"/>
                <a:cs typeface="+mn-lt"/>
              </a:rPr>
              <a:t>。</a:t>
            </a:r>
            <a:endParaRPr lang="zh-TW" altLang="en-US" sz="2400" b="1">
              <a:ea typeface="+mn-lt"/>
              <a:cs typeface="+mn-lt"/>
            </a:endParaRPr>
          </a:p>
          <a:p>
            <a:pPr>
              <a:lnSpc>
                <a:spcPts val="3189"/>
              </a:lnSpc>
            </a:pPr>
            <a:endParaRPr lang="zh-TW" altLang="en-US" sz="2400" b="1">
              <a:latin typeface="Microsoft JhengHei"/>
              <a:ea typeface="Microsoft JhengHei"/>
            </a:endParaRPr>
          </a:p>
        </p:txBody>
      </p:sp>
      <p:sp>
        <p:nvSpPr>
          <p:cNvPr id="21" name="TextBox 72">
            <a:extLst>
              <a:ext uri="{FF2B5EF4-FFF2-40B4-BE49-F238E27FC236}">
                <a16:creationId xmlns:a16="http://schemas.microsoft.com/office/drawing/2014/main" id="{C55A524C-6935-CE8C-22E8-90A5D0AE2E2D}"/>
              </a:ext>
            </a:extLst>
          </p:cNvPr>
          <p:cNvSpPr txBox="1"/>
          <p:nvPr/>
        </p:nvSpPr>
        <p:spPr>
          <a:xfrm>
            <a:off x="1076169" y="6947911"/>
            <a:ext cx="4967815" cy="2298065"/>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新細明體"/>
                <a:cs typeface="Open Sans Bold"/>
              </a:rPr>
              <a:t>價值主張</a:t>
            </a:r>
          </a:p>
          <a:p>
            <a:pPr algn="ctr">
              <a:lnSpc>
                <a:spcPts val="3189"/>
              </a:lnSpc>
            </a:pPr>
            <a:endParaRPr lang="zh-TW" altLang="en-US" sz="2400" b="1" i="1">
              <a:latin typeface="Open Sans Medium"/>
              <a:ea typeface="新細明體"/>
            </a:endParaRPr>
          </a:p>
          <a:p>
            <a:pPr marL="285750" indent="-285750">
              <a:buFont typeface="Arial"/>
              <a:buChar char="•"/>
            </a:pPr>
            <a:r>
              <a:rPr lang="zh-TW" sz="2400" b="1">
                <a:latin typeface="Open Sans"/>
                <a:ea typeface="Microsoft JhengHei"/>
                <a:cs typeface="Open Sans"/>
              </a:rPr>
              <a:t>雙向互利：賣方減少損失、買家實現夢想。</a:t>
            </a:r>
          </a:p>
          <a:p>
            <a:pPr marL="285750" indent="-285750">
              <a:buFont typeface="Arial"/>
              <a:buChar char="•"/>
            </a:pPr>
            <a:r>
              <a:rPr lang="zh-TW" sz="2400" b="1">
                <a:latin typeface="Open Sans"/>
                <a:ea typeface="Microsoft JhengHei"/>
                <a:cs typeface="Open Sans"/>
              </a:rPr>
              <a:t>全方位支持：含旅行計劃的整合。</a:t>
            </a:r>
          </a:p>
          <a:p>
            <a:pPr marL="285750" indent="-285750">
              <a:buFont typeface="Arial"/>
              <a:buChar char="•"/>
            </a:pPr>
            <a:r>
              <a:rPr lang="zh-TW" sz="2400" b="1">
                <a:latin typeface="Open Sans"/>
                <a:ea typeface="Microsoft JhengHei"/>
                <a:cs typeface="Open Sans"/>
              </a:rPr>
              <a:t>安全可靠：建立可靠的轉售服務。</a:t>
            </a:r>
          </a:p>
        </p:txBody>
      </p:sp>
      <p:sp>
        <p:nvSpPr>
          <p:cNvPr id="22" name="TextBox 72">
            <a:extLst>
              <a:ext uri="{FF2B5EF4-FFF2-40B4-BE49-F238E27FC236}">
                <a16:creationId xmlns:a16="http://schemas.microsoft.com/office/drawing/2014/main" id="{FF3CAF83-BB01-1F53-BB67-5B0CB8B5CC66}"/>
              </a:ext>
            </a:extLst>
          </p:cNvPr>
          <p:cNvSpPr txBox="1"/>
          <p:nvPr/>
        </p:nvSpPr>
        <p:spPr>
          <a:xfrm>
            <a:off x="12233527" y="6937424"/>
            <a:ext cx="4967815" cy="2306209"/>
          </a:xfrm>
          <a:prstGeom prst="rect">
            <a:avLst/>
          </a:prstGeom>
        </p:spPr>
        <p:txBody>
          <a:bodyPr wrap="square" lIns="0" tIns="0" rIns="0" bIns="0" rtlCol="0" anchor="t">
            <a:spAutoFit/>
          </a:bodyPr>
          <a:lstStyle/>
          <a:p>
            <a:pPr marL="0" lvl="0" indent="0" algn="ctr">
              <a:lnSpc>
                <a:spcPts val="3189"/>
              </a:lnSpc>
            </a:pPr>
            <a:r>
              <a:rPr lang="zh-TW" altLang="en-US" sz="2800" b="1">
                <a:latin typeface="Microsoft JhengHei"/>
                <a:ea typeface="Microsoft JhengHei"/>
                <a:cs typeface="Open Sans Medium"/>
                <a:sym typeface="Open Sans Medium"/>
              </a:rPr>
              <a:t>解決痛點</a:t>
            </a:r>
            <a:endParaRPr lang="zh-TW" altLang="en-US" sz="2800" b="1">
              <a:latin typeface="Microsoft JhengHei"/>
              <a:ea typeface="Microsoft JhengHei"/>
              <a:cs typeface="Open Sans Medium"/>
            </a:endParaRPr>
          </a:p>
          <a:p>
            <a:pPr algn="ctr">
              <a:lnSpc>
                <a:spcPts val="3189"/>
              </a:lnSpc>
            </a:pPr>
            <a:endParaRPr lang="zh-TW" altLang="en-US" b="1">
              <a:latin typeface="Microsoft JhengHei"/>
              <a:ea typeface="Microsoft JhengHei"/>
              <a:cs typeface="Open Sans Medium"/>
            </a:endParaRPr>
          </a:p>
          <a:p>
            <a:r>
              <a:rPr lang="zh-TW" altLang="en-US" sz="2400" b="1">
                <a:latin typeface="Microsoft JhengHei"/>
                <a:ea typeface="Microsoft JhengHei"/>
              </a:rPr>
              <a:t>解決演唱會票務市場假票與溢價的問題，並提供一站式的活動旅行規劃，減輕臨時需求的壓力。</a:t>
            </a:r>
          </a:p>
          <a:p>
            <a:pPr>
              <a:lnSpc>
                <a:spcPts val="3189"/>
              </a:lnSpc>
            </a:pPr>
            <a:endParaRPr lang="zh-TW" altLang="en-US" sz="2400" b="1">
              <a:latin typeface="Open Sans Medium"/>
              <a:ea typeface="Open Sans Medium"/>
              <a:cs typeface="Open Sans Medium"/>
            </a:endParaRPr>
          </a:p>
        </p:txBody>
      </p:sp>
    </p:spTree>
    <p:extLst>
      <p:ext uri="{BB962C8B-B14F-4D97-AF65-F5344CB8AC3E}">
        <p14:creationId xmlns:p14="http://schemas.microsoft.com/office/powerpoint/2010/main" val="1253173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45152"/>
            <a:chOff x="0" y="0"/>
            <a:chExt cx="4816593" cy="775678"/>
          </a:xfrm>
        </p:grpSpPr>
        <p:sp>
          <p:nvSpPr>
            <p:cNvPr id="3"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txBody>
            <a:bodyPr/>
            <a:lstStyle/>
            <a:p>
              <a:endParaRPr lang="zh-TW" altLang="en-US"/>
            </a:p>
          </p:txBody>
        </p:sp>
        <p:sp>
          <p:nvSpPr>
            <p:cNvPr id="4"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820895" y="4622149"/>
            <a:ext cx="6127720" cy="1946910"/>
          </a:xfrm>
          <a:prstGeom prst="rect">
            <a:avLst/>
          </a:prstGeom>
        </p:spPr>
        <p:txBody>
          <a:bodyPr lIns="0" tIns="0" rIns="0" bIns="0" rtlCol="0" anchor="t">
            <a:spAutoFit/>
          </a:bodyPr>
          <a:lstStyle/>
          <a:p>
            <a:pPr algn="l">
              <a:lnSpc>
                <a:spcPts val="7560"/>
              </a:lnSpc>
            </a:pPr>
            <a:r>
              <a:rPr lang="en-US" sz="7200" b="1" dirty="0">
                <a:solidFill>
                  <a:srgbClr val="17726D"/>
                </a:solidFill>
                <a:latin typeface="Inter Bold"/>
                <a:ea typeface="Inter Bold"/>
                <a:cs typeface="Inter Bold"/>
                <a:sym typeface="Inter Bold"/>
              </a:rPr>
              <a:t>BUSINESS MODEL</a:t>
            </a:r>
          </a:p>
        </p:txBody>
      </p:sp>
      <p:sp>
        <p:nvSpPr>
          <p:cNvPr id="6" name="TextBox 6"/>
          <p:cNvSpPr txBox="1"/>
          <p:nvPr/>
        </p:nvSpPr>
        <p:spPr>
          <a:xfrm>
            <a:off x="849470" y="6607159"/>
            <a:ext cx="6099145"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OUR BUSINESS MODEL</a:t>
            </a:r>
          </a:p>
        </p:txBody>
      </p:sp>
      <p:grpSp>
        <p:nvGrpSpPr>
          <p:cNvPr id="7" name="Group 7"/>
          <p:cNvGrpSpPr/>
          <p:nvPr/>
        </p:nvGrpSpPr>
        <p:grpSpPr>
          <a:xfrm>
            <a:off x="15745226" y="-1332365"/>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txBody>
            <a:bodyPr/>
            <a:lstStyle/>
            <a:p>
              <a:endParaRPr lang="zh-TW" alt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0" name="Group 10"/>
          <p:cNvGrpSpPr/>
          <p:nvPr/>
        </p:nvGrpSpPr>
        <p:grpSpPr>
          <a:xfrm>
            <a:off x="849470" y="752128"/>
            <a:ext cx="16589060" cy="3437392"/>
            <a:chOff x="0" y="0"/>
            <a:chExt cx="22118747" cy="4583190"/>
          </a:xfrm>
        </p:grpSpPr>
        <p:pic>
          <p:nvPicPr>
            <p:cNvPr id="11" name="Picture 11"/>
            <p:cNvPicPr>
              <a:picLocks noChangeAspect="1"/>
            </p:cNvPicPr>
            <p:nvPr/>
          </p:nvPicPr>
          <p:blipFill>
            <a:blip r:embed="rId2"/>
            <a:srcRect t="43919" b="21034"/>
            <a:stretch>
              <a:fillRect/>
            </a:stretch>
          </p:blipFill>
          <p:spPr>
            <a:xfrm>
              <a:off x="0" y="0"/>
              <a:ext cx="22118747" cy="4583190"/>
            </a:xfrm>
            <a:prstGeom prst="rect">
              <a:avLst/>
            </a:prstGeom>
          </p:spPr>
        </p:pic>
      </p:grpSp>
      <p:pic>
        <p:nvPicPr>
          <p:cNvPr id="12" name="Picture 12"/>
          <p:cNvPicPr>
            <a:picLocks noChangeAspect="1"/>
          </p:cNvPicPr>
          <p:nvPr/>
        </p:nvPicPr>
        <p:blipFill>
          <a:blip r:embed="rId3"/>
          <a:stretch>
            <a:fillRect/>
          </a:stretch>
        </p:blipFill>
        <p:spPr>
          <a:xfrm>
            <a:off x="8314547" y="3930905"/>
            <a:ext cx="9953436" cy="6577153"/>
          </a:xfrm>
          <a:prstGeom prst="rect">
            <a:avLst/>
          </a:prstGeom>
        </p:spPr>
      </p:pic>
      <p:sp>
        <p:nvSpPr>
          <p:cNvPr id="13" name="TextBox 13"/>
          <p:cNvSpPr txBox="1"/>
          <p:nvPr/>
        </p:nvSpPr>
        <p:spPr>
          <a:xfrm>
            <a:off x="849470" y="8122221"/>
            <a:ext cx="7512107" cy="1556385"/>
          </a:xfrm>
          <a:prstGeom prst="rect">
            <a:avLst/>
          </a:prstGeom>
        </p:spPr>
        <p:txBody>
          <a:bodyPr lIns="0" tIns="0" rIns="0" bIns="0" rtlCol="0" anchor="t">
            <a:spAutoFit/>
          </a:bodyPr>
          <a:lstStyle/>
          <a:p>
            <a:pPr marL="0" lvl="0" indent="0" algn="just">
              <a:lnSpc>
                <a:spcPts val="4200"/>
              </a:lnSpc>
            </a:pPr>
            <a:r>
              <a:rPr lang="en-US" sz="2400">
                <a:solidFill>
                  <a:srgbClr val="000000"/>
                </a:solidFill>
                <a:latin typeface="Open Sans"/>
                <a:ea typeface="Open Sans"/>
                <a:cs typeface="Open Sans"/>
                <a:sym typeface="Open Sans"/>
              </a:rPr>
              <a:t>Our business model thrives on delivering value through strategic innovation, client-centric solutions, and a dynamic blend of creativity and analytics.</a:t>
            </a:r>
          </a:p>
        </p:txBody>
      </p:sp>
    </p:spTree>
    <p:extLst>
      <p:ext uri="{BB962C8B-B14F-4D97-AF65-F5344CB8AC3E}">
        <p14:creationId xmlns:p14="http://schemas.microsoft.com/office/powerpoint/2010/main" val="1288785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40340" y="0"/>
            <a:ext cx="3247660" cy="2836648"/>
            <a:chOff x="0" y="0"/>
            <a:chExt cx="1369624" cy="1196290"/>
          </a:xfrm>
        </p:grpSpPr>
        <p:sp>
          <p:nvSpPr>
            <p:cNvPr id="3" name="Freeform 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2"/>
              <a:stretch>
                <a:fillRect l="-27639" r="-27639"/>
              </a:stretch>
            </a:blipFill>
          </p:spPr>
          <p:txBody>
            <a:bodyPr/>
            <a:lstStyle/>
            <a:p>
              <a:endParaRPr lang="zh-TW" altLang="en-US"/>
            </a:p>
          </p:txBody>
        </p:sp>
      </p:grpSp>
      <p:grpSp>
        <p:nvGrpSpPr>
          <p:cNvPr id="4" name="Group 4"/>
          <p:cNvGrpSpPr/>
          <p:nvPr/>
        </p:nvGrpSpPr>
        <p:grpSpPr>
          <a:xfrm>
            <a:off x="15040340" y="7450352"/>
            <a:ext cx="3247660" cy="2836648"/>
            <a:chOff x="0" y="0"/>
            <a:chExt cx="1369624" cy="1196290"/>
          </a:xfrm>
        </p:grpSpPr>
        <p:sp>
          <p:nvSpPr>
            <p:cNvPr id="5" name="Freeform 5"/>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3"/>
              <a:stretch>
                <a:fillRect l="-27697" t="-17940" r="-55574"/>
              </a:stretch>
            </a:blipFill>
          </p:spPr>
          <p:txBody>
            <a:bodyPr/>
            <a:lstStyle/>
            <a:p>
              <a:endParaRPr lang="zh-TW" altLang="en-US"/>
            </a:p>
          </p:txBody>
        </p:sp>
      </p:grpSp>
      <p:grpSp>
        <p:nvGrpSpPr>
          <p:cNvPr id="6" name="Group 6"/>
          <p:cNvGrpSpPr/>
          <p:nvPr/>
        </p:nvGrpSpPr>
        <p:grpSpPr>
          <a:xfrm>
            <a:off x="11792681" y="0"/>
            <a:ext cx="3247660" cy="2836648"/>
            <a:chOff x="0" y="0"/>
            <a:chExt cx="1369624" cy="1196290"/>
          </a:xfrm>
        </p:grpSpPr>
        <p:sp>
          <p:nvSpPr>
            <p:cNvPr id="7" name="Freeform 7"/>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4"/>
              <a:stretch>
                <a:fillRect l="-37856" r="-37856"/>
              </a:stretch>
            </a:blipFill>
          </p:spPr>
          <p:txBody>
            <a:bodyPr/>
            <a:lstStyle/>
            <a:p>
              <a:endParaRPr lang="zh-TW" altLang="en-US"/>
            </a:p>
          </p:txBody>
        </p:sp>
      </p:grpSp>
      <p:grpSp>
        <p:nvGrpSpPr>
          <p:cNvPr id="8" name="Group 8"/>
          <p:cNvGrpSpPr/>
          <p:nvPr/>
        </p:nvGrpSpPr>
        <p:grpSpPr>
          <a:xfrm>
            <a:off x="11792681" y="7450352"/>
            <a:ext cx="3247660" cy="2836648"/>
            <a:chOff x="0" y="0"/>
            <a:chExt cx="1369624" cy="1196290"/>
          </a:xfrm>
        </p:grpSpPr>
        <p:sp>
          <p:nvSpPr>
            <p:cNvPr id="9" name="Freeform 9"/>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5"/>
              <a:stretch>
                <a:fillRect l="-15549" r="-15549"/>
              </a:stretch>
            </a:blipFill>
          </p:spPr>
          <p:txBody>
            <a:bodyPr/>
            <a:lstStyle/>
            <a:p>
              <a:endParaRPr lang="zh-TW" altLang="en-US"/>
            </a:p>
          </p:txBody>
        </p:sp>
      </p:grpSp>
      <p:grpSp>
        <p:nvGrpSpPr>
          <p:cNvPr id="10" name="Group 10"/>
          <p:cNvGrpSpPr/>
          <p:nvPr/>
        </p:nvGrpSpPr>
        <p:grpSpPr>
          <a:xfrm>
            <a:off x="8545021" y="0"/>
            <a:ext cx="3247660" cy="2836648"/>
            <a:chOff x="0" y="0"/>
            <a:chExt cx="1369624" cy="1196290"/>
          </a:xfrm>
        </p:grpSpPr>
        <p:sp>
          <p:nvSpPr>
            <p:cNvPr id="11" name="Freeform 11"/>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6"/>
              <a:stretch>
                <a:fillRect l="-15508" r="-15508"/>
              </a:stretch>
            </a:blipFill>
          </p:spPr>
          <p:txBody>
            <a:bodyPr/>
            <a:lstStyle/>
            <a:p>
              <a:endParaRPr lang="zh-TW" altLang="en-US"/>
            </a:p>
          </p:txBody>
        </p:sp>
      </p:grpSp>
      <p:grpSp>
        <p:nvGrpSpPr>
          <p:cNvPr id="12" name="Group 12"/>
          <p:cNvGrpSpPr/>
          <p:nvPr/>
        </p:nvGrpSpPr>
        <p:grpSpPr>
          <a:xfrm>
            <a:off x="8545021" y="7450352"/>
            <a:ext cx="3247660" cy="2836648"/>
            <a:chOff x="0" y="0"/>
            <a:chExt cx="1369624" cy="1196290"/>
          </a:xfrm>
        </p:grpSpPr>
        <p:sp>
          <p:nvSpPr>
            <p:cNvPr id="13" name="Freeform 1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7"/>
              <a:stretch>
                <a:fillRect l="-27639" r="-27639"/>
              </a:stretch>
            </a:blipFill>
          </p:spPr>
          <p:txBody>
            <a:bodyPr/>
            <a:lstStyle/>
            <a:p>
              <a:endParaRPr lang="zh-TW" altLang="en-US"/>
            </a:p>
          </p:txBody>
        </p:sp>
      </p:grpSp>
      <p:sp>
        <p:nvSpPr>
          <p:cNvPr id="14" name="TextBox 14"/>
          <p:cNvSpPr txBox="1"/>
          <p:nvPr/>
        </p:nvSpPr>
        <p:spPr>
          <a:xfrm>
            <a:off x="8545021" y="3129612"/>
            <a:ext cx="8834775"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QUANTITATIVE DATA</a:t>
            </a:r>
          </a:p>
        </p:txBody>
      </p:sp>
      <p:sp>
        <p:nvSpPr>
          <p:cNvPr id="15" name="TextBox 15"/>
          <p:cNvSpPr txBox="1"/>
          <p:nvPr/>
        </p:nvSpPr>
        <p:spPr>
          <a:xfrm>
            <a:off x="8545021" y="5259522"/>
            <a:ext cx="8834775" cy="1735941"/>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Using statistical techniques such as regression analysis, correlation analysis, and hypothesis testing to identify relationships between variables and test hypotheses related to the new product.</a:t>
            </a:r>
          </a:p>
        </p:txBody>
      </p:sp>
      <p:pic>
        <p:nvPicPr>
          <p:cNvPr id="16" name="Picture 16"/>
          <p:cNvPicPr>
            <a:picLocks noChangeAspect="1"/>
          </p:cNvPicPr>
          <p:nvPr/>
        </p:nvPicPr>
        <p:blipFill>
          <a:blip r:embed="rId8"/>
          <a:stretch>
            <a:fillRect/>
          </a:stretch>
        </p:blipFill>
        <p:spPr>
          <a:xfrm>
            <a:off x="688500" y="1035773"/>
            <a:ext cx="7676286" cy="8970030"/>
          </a:xfrm>
          <a:prstGeom prst="rect">
            <a:avLst/>
          </a:prstGeom>
        </p:spPr>
      </p:pic>
      <p:grpSp>
        <p:nvGrpSpPr>
          <p:cNvPr id="17" name="Group 17"/>
          <p:cNvGrpSpPr/>
          <p:nvPr/>
        </p:nvGrpSpPr>
        <p:grpSpPr>
          <a:xfrm>
            <a:off x="780210" y="765650"/>
            <a:ext cx="248490" cy="263050"/>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3" name="Group 3"/>
          <p:cNvGrpSpPr/>
          <p:nvPr/>
        </p:nvGrpSpPr>
        <p:grpSpPr>
          <a:xfrm>
            <a:off x="1897117" y="3091689"/>
            <a:ext cx="2002674" cy="1669628"/>
            <a:chOff x="0" y="-66675"/>
            <a:chExt cx="1054906" cy="879475"/>
          </a:xfrm>
        </p:grpSpPr>
        <p:sp>
          <p:nvSpPr>
            <p:cNvPr id="4" name="Freeform 4"/>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5" name="TextBox 5"/>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JANUARY</a:t>
              </a:r>
            </a:p>
          </p:txBody>
        </p:sp>
      </p:grpSp>
      <p:grpSp>
        <p:nvGrpSpPr>
          <p:cNvPr id="6" name="Group 6"/>
          <p:cNvGrpSpPr/>
          <p:nvPr/>
        </p:nvGrpSpPr>
        <p:grpSpPr>
          <a:xfrm>
            <a:off x="6019465" y="3091689"/>
            <a:ext cx="2002674" cy="1669628"/>
            <a:chOff x="0" y="-66675"/>
            <a:chExt cx="1054906" cy="879475"/>
          </a:xfrm>
        </p:grpSpPr>
        <p:sp>
          <p:nvSpPr>
            <p:cNvPr id="7" name="Freeform 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8" name="TextBox 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FEBRUARY</a:t>
              </a:r>
            </a:p>
          </p:txBody>
        </p:sp>
      </p:grpSp>
      <p:grpSp>
        <p:nvGrpSpPr>
          <p:cNvPr id="9" name="Group 9"/>
          <p:cNvGrpSpPr/>
          <p:nvPr/>
        </p:nvGrpSpPr>
        <p:grpSpPr>
          <a:xfrm>
            <a:off x="14263965" y="3091689"/>
            <a:ext cx="2002674" cy="1669628"/>
            <a:chOff x="0" y="-66675"/>
            <a:chExt cx="1054906" cy="879475"/>
          </a:xfrm>
        </p:grpSpPr>
        <p:sp>
          <p:nvSpPr>
            <p:cNvPr id="10" name="Freeform 10"/>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11" name="TextBox 11"/>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APRIL</a:t>
              </a:r>
            </a:p>
          </p:txBody>
        </p:sp>
      </p:grpSp>
      <p:sp>
        <p:nvSpPr>
          <p:cNvPr id="12" name="TextBox 12"/>
          <p:cNvSpPr txBox="1"/>
          <p:nvPr/>
        </p:nvSpPr>
        <p:spPr>
          <a:xfrm>
            <a:off x="966578"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Finalize Research Proposal Outline and Objectives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Conduct Literature Review on Relevant Theories and Concepts</a:t>
            </a:r>
          </a:p>
        </p:txBody>
      </p:sp>
      <p:sp>
        <p:nvSpPr>
          <p:cNvPr id="13" name="TextBox 13"/>
          <p:cNvSpPr txBox="1"/>
          <p:nvPr/>
        </p:nvSpPr>
        <p:spPr>
          <a:xfrm>
            <a:off x="5088926" y="4904192"/>
            <a:ext cx="3863752" cy="3749606"/>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Develop Research Methodology and Instruments (Qualitative and Quantitative)</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Obtain Ethical Approval and Permissions for Data Collection</a:t>
            </a:r>
          </a:p>
        </p:txBody>
      </p:sp>
      <p:sp>
        <p:nvSpPr>
          <p:cNvPr id="14" name="TextBox 14"/>
          <p:cNvSpPr txBox="1"/>
          <p:nvPr/>
        </p:nvSpPr>
        <p:spPr>
          <a:xfrm>
            <a:off x="9211077"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Recruit Participants for Qualitative Interviews and Focus Groups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Conduct Qualitative Data Collection</a:t>
            </a:r>
          </a:p>
        </p:txBody>
      </p:sp>
      <p:sp>
        <p:nvSpPr>
          <p:cNvPr id="15" name="TextBox 15"/>
          <p:cNvSpPr txBox="1"/>
          <p:nvPr/>
        </p:nvSpPr>
        <p:spPr>
          <a:xfrm>
            <a:off x="13333426"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Transcribe and Analyze Qualitative Data, Identify Emerging Themes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Design and Administer Quantitative Surveys</a:t>
            </a:r>
          </a:p>
        </p:txBody>
      </p:sp>
      <p:grpSp>
        <p:nvGrpSpPr>
          <p:cNvPr id="16" name="Group 16"/>
          <p:cNvGrpSpPr/>
          <p:nvPr/>
        </p:nvGrpSpPr>
        <p:grpSpPr>
          <a:xfrm>
            <a:off x="10141617" y="3091689"/>
            <a:ext cx="2002674" cy="1669628"/>
            <a:chOff x="0" y="-66675"/>
            <a:chExt cx="1054906" cy="879475"/>
          </a:xfrm>
        </p:grpSpPr>
        <p:sp>
          <p:nvSpPr>
            <p:cNvPr id="17" name="Freeform 1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18" name="TextBox 1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MARCH</a:t>
              </a:r>
            </a:p>
          </p:txBody>
        </p:sp>
      </p:grpSp>
      <p:sp>
        <p:nvSpPr>
          <p:cNvPr id="19" name="TextBox 19"/>
          <p:cNvSpPr txBox="1"/>
          <p:nvPr/>
        </p:nvSpPr>
        <p:spPr>
          <a:xfrm>
            <a:off x="1449340" y="1471277"/>
            <a:ext cx="15872082"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PROPOSED TIMELINE</a:t>
            </a:r>
          </a:p>
        </p:txBody>
      </p:sp>
      <p:grpSp>
        <p:nvGrpSpPr>
          <p:cNvPr id="20" name="Group 20"/>
          <p:cNvGrpSpPr/>
          <p:nvPr/>
        </p:nvGrpSpPr>
        <p:grpSpPr>
          <a:xfrm>
            <a:off x="17259300" y="9243740"/>
            <a:ext cx="248490" cy="263050"/>
            <a:chOff x="0" y="-47625"/>
            <a:chExt cx="812800" cy="860425"/>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18088" y="765650"/>
            <a:ext cx="248490" cy="263050"/>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24525" y="6065145"/>
            <a:ext cx="8834775"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3" name="TextBox 3"/>
          <p:cNvSpPr txBox="1"/>
          <p:nvPr/>
        </p:nvSpPr>
        <p:spPr>
          <a:xfrm>
            <a:off x="8424525" y="7084246"/>
            <a:ext cx="8834775" cy="2174054"/>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The analysis for the product research proposal presentation encompasses a comprehensive examination of the market landscape, consumer insights, competitive dynamics, feasibility considerations, and strategic recommendations.</a:t>
            </a:r>
          </a:p>
        </p:txBody>
      </p:sp>
      <p:grpSp>
        <p:nvGrpSpPr>
          <p:cNvPr id="4" name="Group 4"/>
          <p:cNvGrpSpPr/>
          <p:nvPr/>
        </p:nvGrpSpPr>
        <p:grpSpPr>
          <a:xfrm>
            <a:off x="1028700" y="1028700"/>
            <a:ext cx="6993306" cy="9258300"/>
            <a:chOff x="0" y="0"/>
            <a:chExt cx="2949262" cy="3904471"/>
          </a:xfrm>
        </p:grpSpPr>
        <p:sp>
          <p:nvSpPr>
            <p:cNvPr id="5" name="Freeform 5"/>
            <p:cNvSpPr/>
            <p:nvPr/>
          </p:nvSpPr>
          <p:spPr>
            <a:xfrm>
              <a:off x="0" y="0"/>
              <a:ext cx="2949262" cy="3904471"/>
            </a:xfrm>
            <a:custGeom>
              <a:avLst/>
              <a:gdLst/>
              <a:ahLst/>
              <a:cxnLst/>
              <a:rect l="l" t="t" r="r" b="b"/>
              <a:pathLst>
                <a:path w="2949262" h="3904471">
                  <a:moveTo>
                    <a:pt x="0" y="0"/>
                  </a:moveTo>
                  <a:lnTo>
                    <a:pt x="2949262" y="0"/>
                  </a:lnTo>
                  <a:lnTo>
                    <a:pt x="2949262" y="3904471"/>
                  </a:lnTo>
                  <a:lnTo>
                    <a:pt x="0" y="3904471"/>
                  </a:lnTo>
                  <a:close/>
                </a:path>
              </a:pathLst>
            </a:custGeom>
            <a:blipFill>
              <a:blip r:embed="rId2"/>
              <a:stretch>
                <a:fillRect l="-53630" r="-53630"/>
              </a:stretch>
            </a:blipFill>
          </p:spPr>
          <p:txBody>
            <a:bodyPr/>
            <a:lstStyle/>
            <a:p>
              <a:endParaRPr lang="zh-TW" altLang="en-US"/>
            </a:p>
          </p:txBody>
        </p:sp>
      </p:grpSp>
      <p:pic>
        <p:nvPicPr>
          <p:cNvPr id="6" name="Picture 6"/>
          <p:cNvPicPr>
            <a:picLocks noChangeAspect="1"/>
          </p:cNvPicPr>
          <p:nvPr/>
        </p:nvPicPr>
        <p:blipFill>
          <a:blip r:embed="rId3"/>
          <a:stretch>
            <a:fillRect/>
          </a:stretch>
        </p:blipFill>
        <p:spPr>
          <a:xfrm>
            <a:off x="7541048" y="159511"/>
            <a:ext cx="10601730" cy="6381817"/>
          </a:xfrm>
          <a:prstGeom prst="rect">
            <a:avLst/>
          </a:prstGeom>
        </p:spPr>
      </p:pic>
      <p:grpSp>
        <p:nvGrpSpPr>
          <p:cNvPr id="7" name="Group 7"/>
          <p:cNvGrpSpPr/>
          <p:nvPr/>
        </p:nvGrpSpPr>
        <p:grpSpPr>
          <a:xfrm>
            <a:off x="17259300" y="9281840"/>
            <a:ext cx="248490" cy="263050"/>
            <a:chOff x="0" y="-47625"/>
            <a:chExt cx="812800" cy="860425"/>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780210" y="779938"/>
            <a:ext cx="248490" cy="263050"/>
            <a:chOff x="0" y="-47625"/>
            <a:chExt cx="812800" cy="860425"/>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86" y="431804"/>
            <a:ext cx="21996186" cy="8528766"/>
            <a:chOff x="0" y="-47625"/>
            <a:chExt cx="1170957" cy="454025"/>
          </a:xfrm>
        </p:grpSpPr>
        <p:sp>
          <p:nvSpPr>
            <p:cNvPr id="3" name="Freeform 3"/>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379470" y="1901108"/>
            <a:ext cx="15529061"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6" name="TextBox 6"/>
          <p:cNvSpPr txBox="1"/>
          <p:nvPr/>
        </p:nvSpPr>
        <p:spPr>
          <a:xfrm>
            <a:off x="1379470" y="3082743"/>
            <a:ext cx="15529061" cy="798681"/>
          </a:xfrm>
          <a:prstGeom prst="rect">
            <a:avLst/>
          </a:prstGeom>
        </p:spPr>
        <p:txBody>
          <a:bodyPr lIns="0" tIns="0" rIns="0" bIns="0" rtlCol="0" anchor="t">
            <a:spAutoFit/>
          </a:bodyPr>
          <a:lstStyle/>
          <a:p>
            <a:pPr marL="0" lvl="0" indent="0" algn="ctr">
              <a:lnSpc>
                <a:spcPts val="3219"/>
              </a:lnSpc>
              <a:spcBef>
                <a:spcPct val="0"/>
              </a:spcBef>
            </a:pPr>
            <a:r>
              <a:rPr lang="en-US" sz="2299" spc="229">
                <a:solidFill>
                  <a:srgbClr val="000000"/>
                </a:solidFill>
                <a:latin typeface="Lato"/>
                <a:ea typeface="Lato"/>
                <a:cs typeface="Lato"/>
                <a:sym typeface="Lato"/>
              </a:rPr>
              <a:t>Through a deep dive into market trends, consumer preferences, and competitor strategies, the proposal aims to identify opportunities, challenges, and potential pathways for success.</a:t>
            </a:r>
          </a:p>
        </p:txBody>
      </p:sp>
      <p:pic>
        <p:nvPicPr>
          <p:cNvPr id="7" name="Picture 7"/>
          <p:cNvPicPr>
            <a:picLocks noChangeAspect="1"/>
          </p:cNvPicPr>
          <p:nvPr/>
        </p:nvPicPr>
        <p:blipFill>
          <a:blip r:embed="rId2"/>
          <a:stretch>
            <a:fillRect/>
          </a:stretch>
        </p:blipFill>
        <p:spPr>
          <a:xfrm>
            <a:off x="2771581" y="3894536"/>
            <a:ext cx="5302188" cy="4771280"/>
          </a:xfrm>
          <a:prstGeom prst="rect">
            <a:avLst/>
          </a:prstGeom>
        </p:spPr>
      </p:pic>
      <p:pic>
        <p:nvPicPr>
          <p:cNvPr id="8" name="Picture 8"/>
          <p:cNvPicPr>
            <a:picLocks noChangeAspect="1"/>
          </p:cNvPicPr>
          <p:nvPr/>
        </p:nvPicPr>
        <p:blipFill>
          <a:blip r:embed="rId3"/>
          <a:stretch>
            <a:fillRect/>
          </a:stretch>
        </p:blipFill>
        <p:spPr>
          <a:xfrm>
            <a:off x="9178303" y="3828936"/>
            <a:ext cx="6432292" cy="4931056"/>
          </a:xfrm>
          <a:prstGeom prst="rect">
            <a:avLst/>
          </a:prstGeom>
        </p:spPr>
      </p:pic>
      <p:grpSp>
        <p:nvGrpSpPr>
          <p:cNvPr id="9" name="Group 9"/>
          <p:cNvGrpSpPr/>
          <p:nvPr/>
        </p:nvGrpSpPr>
        <p:grpSpPr>
          <a:xfrm>
            <a:off x="1028700" y="899525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7010810" y="1014140"/>
            <a:ext cx="248490" cy="263050"/>
            <a:chOff x="0" y="-47625"/>
            <a:chExt cx="812800" cy="860425"/>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1007" y="1806376"/>
            <a:ext cx="18554237" cy="8528766"/>
            <a:chOff x="0" y="-47625"/>
            <a:chExt cx="987726" cy="454025"/>
          </a:xfrm>
        </p:grpSpPr>
        <p:sp>
          <p:nvSpPr>
            <p:cNvPr id="3" name="Freeform 3"/>
            <p:cNvSpPr/>
            <p:nvPr/>
          </p:nvSpPr>
          <p:spPr>
            <a:xfrm>
              <a:off x="0" y="0"/>
              <a:ext cx="987726" cy="406400"/>
            </a:xfrm>
            <a:custGeom>
              <a:avLst/>
              <a:gdLst/>
              <a:ahLst/>
              <a:cxnLst/>
              <a:rect l="l" t="t" r="r" b="b"/>
              <a:pathLst>
                <a:path w="987726" h="406400">
                  <a:moveTo>
                    <a:pt x="784526" y="0"/>
                  </a:moveTo>
                  <a:cubicBezTo>
                    <a:pt x="896751" y="0"/>
                    <a:pt x="987726" y="90976"/>
                    <a:pt x="987726" y="203200"/>
                  </a:cubicBezTo>
                  <a:cubicBezTo>
                    <a:pt x="987726" y="315424"/>
                    <a:pt x="896751" y="406400"/>
                    <a:pt x="784526"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987726"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475064" y="1257312"/>
            <a:ext cx="3740497" cy="3740497"/>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10501" r="-39451"/>
              </a:stretch>
            </a:blipFill>
          </p:spPr>
          <p:txBody>
            <a:bodyPr/>
            <a:lstStyle/>
            <a:p>
              <a:endParaRPr lang="zh-TW" altLang="en-US"/>
            </a:p>
          </p:txBody>
        </p:sp>
      </p:grpSp>
      <p:grpSp>
        <p:nvGrpSpPr>
          <p:cNvPr id="7" name="Group 7"/>
          <p:cNvGrpSpPr/>
          <p:nvPr/>
        </p:nvGrpSpPr>
        <p:grpSpPr>
          <a:xfrm>
            <a:off x="11362562" y="5143500"/>
            <a:ext cx="2948369" cy="3740497"/>
            <a:chOff x="0" y="0"/>
            <a:chExt cx="640673" cy="812800"/>
          </a:xfrm>
        </p:grpSpPr>
        <p:sp>
          <p:nvSpPr>
            <p:cNvPr id="8" name="Freeform 8"/>
            <p:cNvSpPr/>
            <p:nvPr/>
          </p:nvSpPr>
          <p:spPr>
            <a:xfrm>
              <a:off x="0" y="0"/>
              <a:ext cx="640673" cy="812800"/>
            </a:xfrm>
            <a:custGeom>
              <a:avLst/>
              <a:gdLst/>
              <a:ahLst/>
              <a:cxnLst/>
              <a:rect l="l" t="t" r="r" b="b"/>
              <a:pathLst>
                <a:path w="640673" h="812800">
                  <a:moveTo>
                    <a:pt x="0" y="0"/>
                  </a:moveTo>
                  <a:lnTo>
                    <a:pt x="640673" y="0"/>
                  </a:lnTo>
                  <a:lnTo>
                    <a:pt x="640673" y="812800"/>
                  </a:lnTo>
                  <a:lnTo>
                    <a:pt x="0" y="812800"/>
                  </a:lnTo>
                  <a:close/>
                </a:path>
              </a:pathLst>
            </a:custGeom>
            <a:blipFill>
              <a:blip r:embed="rId3"/>
              <a:stretch>
                <a:fillRect l="-162251" t="-47867" r="-171493"/>
              </a:stretch>
            </a:blipFill>
          </p:spPr>
          <p:txBody>
            <a:bodyPr/>
            <a:lstStyle/>
            <a:p>
              <a:endParaRPr lang="zh-TW" altLang="en-US"/>
            </a:p>
          </p:txBody>
        </p:sp>
      </p:grpSp>
      <p:grpSp>
        <p:nvGrpSpPr>
          <p:cNvPr id="9" name="Group 9"/>
          <p:cNvGrpSpPr/>
          <p:nvPr/>
        </p:nvGrpSpPr>
        <p:grpSpPr>
          <a:xfrm>
            <a:off x="14453806" y="5143500"/>
            <a:ext cx="2805494" cy="3740497"/>
            <a:chOff x="0" y="0"/>
            <a:chExt cx="609626" cy="812800"/>
          </a:xfrm>
        </p:grpSpPr>
        <p:sp>
          <p:nvSpPr>
            <p:cNvPr id="10" name="Freeform 10"/>
            <p:cNvSpPr/>
            <p:nvPr/>
          </p:nvSpPr>
          <p:spPr>
            <a:xfrm>
              <a:off x="0" y="0"/>
              <a:ext cx="609626" cy="812800"/>
            </a:xfrm>
            <a:custGeom>
              <a:avLst/>
              <a:gdLst/>
              <a:ahLst/>
              <a:cxnLst/>
              <a:rect l="l" t="t" r="r" b="b"/>
              <a:pathLst>
                <a:path w="609626" h="812800">
                  <a:moveTo>
                    <a:pt x="0" y="0"/>
                  </a:moveTo>
                  <a:lnTo>
                    <a:pt x="609626" y="0"/>
                  </a:lnTo>
                  <a:lnTo>
                    <a:pt x="609626" y="812800"/>
                  </a:lnTo>
                  <a:lnTo>
                    <a:pt x="0" y="812800"/>
                  </a:lnTo>
                  <a:close/>
                </a:path>
              </a:pathLst>
            </a:custGeom>
            <a:blipFill>
              <a:blip r:embed="rId4"/>
              <a:stretch>
                <a:fillRect l="-7581" t="-59582" r="-40219" b="-6804"/>
              </a:stretch>
            </a:blipFill>
          </p:spPr>
          <p:txBody>
            <a:bodyPr/>
            <a:lstStyle/>
            <a:p>
              <a:endParaRPr lang="zh-TW" altLang="en-US"/>
            </a:p>
          </p:txBody>
        </p:sp>
      </p:grpSp>
      <p:grpSp>
        <p:nvGrpSpPr>
          <p:cNvPr id="11" name="Group 11"/>
          <p:cNvGrpSpPr/>
          <p:nvPr/>
        </p:nvGrpSpPr>
        <p:grpSpPr>
          <a:xfrm>
            <a:off x="11362562" y="1257312"/>
            <a:ext cx="5896738" cy="3740497"/>
            <a:chOff x="0" y="0"/>
            <a:chExt cx="1281345" cy="812800"/>
          </a:xfrm>
        </p:grpSpPr>
        <p:sp>
          <p:nvSpPr>
            <p:cNvPr id="12" name="Freeform 12"/>
            <p:cNvSpPr/>
            <p:nvPr/>
          </p:nvSpPr>
          <p:spPr>
            <a:xfrm>
              <a:off x="0" y="0"/>
              <a:ext cx="1281345" cy="812800"/>
            </a:xfrm>
            <a:custGeom>
              <a:avLst/>
              <a:gdLst/>
              <a:ahLst/>
              <a:cxnLst/>
              <a:rect l="l" t="t" r="r" b="b"/>
              <a:pathLst>
                <a:path w="1281345" h="812800">
                  <a:moveTo>
                    <a:pt x="0" y="0"/>
                  </a:moveTo>
                  <a:lnTo>
                    <a:pt x="1281345" y="0"/>
                  </a:lnTo>
                  <a:lnTo>
                    <a:pt x="1281345" y="812800"/>
                  </a:lnTo>
                  <a:lnTo>
                    <a:pt x="0" y="812800"/>
                  </a:lnTo>
                  <a:close/>
                </a:path>
              </a:pathLst>
            </a:custGeom>
            <a:blipFill>
              <a:blip r:embed="rId5"/>
              <a:stretch>
                <a:fillRect t="-5097"/>
              </a:stretch>
            </a:blipFill>
          </p:spPr>
          <p:txBody>
            <a:bodyPr/>
            <a:lstStyle/>
            <a:p>
              <a:endParaRPr lang="zh-TW" altLang="en-US"/>
            </a:p>
          </p:txBody>
        </p:sp>
      </p:grpSp>
      <p:grpSp>
        <p:nvGrpSpPr>
          <p:cNvPr id="13" name="Group 13"/>
          <p:cNvGrpSpPr/>
          <p:nvPr/>
        </p:nvGrpSpPr>
        <p:grpSpPr>
          <a:xfrm>
            <a:off x="3211113" y="5143500"/>
            <a:ext cx="8004449" cy="3740497"/>
            <a:chOff x="0" y="0"/>
            <a:chExt cx="1739345" cy="812800"/>
          </a:xfrm>
        </p:grpSpPr>
        <p:sp>
          <p:nvSpPr>
            <p:cNvPr id="14" name="Freeform 14"/>
            <p:cNvSpPr/>
            <p:nvPr/>
          </p:nvSpPr>
          <p:spPr>
            <a:xfrm>
              <a:off x="0" y="0"/>
              <a:ext cx="1739345" cy="812800"/>
            </a:xfrm>
            <a:custGeom>
              <a:avLst/>
              <a:gdLst/>
              <a:ahLst/>
              <a:cxnLst/>
              <a:rect l="l" t="t" r="r" b="b"/>
              <a:pathLst>
                <a:path w="1739345" h="812800">
                  <a:moveTo>
                    <a:pt x="0" y="0"/>
                  </a:moveTo>
                  <a:lnTo>
                    <a:pt x="1739345" y="0"/>
                  </a:lnTo>
                  <a:lnTo>
                    <a:pt x="1739345" y="812800"/>
                  </a:lnTo>
                  <a:lnTo>
                    <a:pt x="0" y="812800"/>
                  </a:lnTo>
                  <a:close/>
                </a:path>
              </a:pathLst>
            </a:custGeom>
            <a:blipFill>
              <a:blip r:embed="rId6"/>
              <a:stretch>
                <a:fillRect t="-21420" b="-21420"/>
              </a:stretch>
            </a:blipFill>
          </p:spPr>
          <p:txBody>
            <a:bodyPr/>
            <a:lstStyle/>
            <a:p>
              <a:endParaRPr lang="zh-TW" altLang="en-US"/>
            </a:p>
          </p:txBody>
        </p:sp>
      </p:grpSp>
      <p:sp>
        <p:nvSpPr>
          <p:cNvPr id="15" name="TextBox 15"/>
          <p:cNvSpPr txBox="1"/>
          <p:nvPr/>
        </p:nvSpPr>
        <p:spPr>
          <a:xfrm>
            <a:off x="994717" y="1115265"/>
            <a:ext cx="6218620"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OUR PORTFOLIO</a:t>
            </a:r>
          </a:p>
        </p:txBody>
      </p:sp>
      <p:sp>
        <p:nvSpPr>
          <p:cNvPr id="16" name="AutoShape 16"/>
          <p:cNvSpPr/>
          <p:nvPr/>
        </p:nvSpPr>
        <p:spPr>
          <a:xfrm>
            <a:off x="1057275" y="6518072"/>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17" name="Group 17"/>
          <p:cNvGrpSpPr/>
          <p:nvPr/>
        </p:nvGrpSpPr>
        <p:grpSpPr>
          <a:xfrm>
            <a:off x="17259300" y="1014140"/>
            <a:ext cx="248490" cy="263050"/>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1028700" y="1559323"/>
            <a:ext cx="7168383" cy="716835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zh-TW" altLang="en-US"/>
            </a:p>
          </p:txBody>
        </p:sp>
      </p:grpSp>
      <p:sp>
        <p:nvSpPr>
          <p:cNvPr id="7" name="AutoShape 7"/>
          <p:cNvSpPr/>
          <p:nvPr/>
        </p:nvSpPr>
        <p:spPr>
          <a:xfrm flipV="1">
            <a:off x="9091167" y="3525732"/>
            <a:ext cx="4351856"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8" name="Group 8"/>
          <p:cNvGrpSpPr/>
          <p:nvPr/>
        </p:nvGrpSpPr>
        <p:grpSpPr>
          <a:xfrm>
            <a:off x="9091167" y="8181875"/>
            <a:ext cx="4176257" cy="545802"/>
            <a:chOff x="0" y="0"/>
            <a:chExt cx="1099919" cy="143750"/>
          </a:xfrm>
        </p:grpSpPr>
        <p:sp>
          <p:nvSpPr>
            <p:cNvPr id="9" name="Freeform 9"/>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txBody>
            <a:bodyPr/>
            <a:lstStyle/>
            <a:p>
              <a:endParaRPr lang="zh-TW" altLang="en-US"/>
            </a:p>
          </p:txBody>
        </p:sp>
        <p:sp>
          <p:nvSpPr>
            <p:cNvPr id="10" name="TextBox 10"/>
            <p:cNvSpPr txBox="1"/>
            <p:nvPr/>
          </p:nvSpPr>
          <p:spPr>
            <a:xfrm>
              <a:off x="0" y="-38100"/>
              <a:ext cx="1099919" cy="181850"/>
            </a:xfrm>
            <a:prstGeom prst="rect">
              <a:avLst/>
            </a:prstGeom>
          </p:spPr>
          <p:txBody>
            <a:bodyPr lIns="50800" tIns="50800" rIns="50800" bIns="50800" rtlCol="0" anchor="ctr"/>
            <a:lstStyle/>
            <a:p>
              <a:pPr algn="ctr">
                <a:lnSpc>
                  <a:spcPts val="2659"/>
                </a:lnSpc>
              </a:pPr>
              <a:r>
                <a:rPr lang="en-US" sz="1899" b="1">
                  <a:solidFill>
                    <a:srgbClr val="FFFFFF"/>
                  </a:solidFill>
                  <a:latin typeface="Inter Bold"/>
                  <a:ea typeface="Inter Bold"/>
                  <a:cs typeface="Inter Bold"/>
                  <a:sym typeface="Inter Bold"/>
                </a:rPr>
                <a:t>Thank you</a:t>
              </a:r>
            </a:p>
          </p:txBody>
        </p:sp>
      </p:gr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txBody>
            <a:bodyPr/>
            <a:lstStyle/>
            <a:p>
              <a:endParaRPr lang="zh-TW"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9091101" y="1654573"/>
            <a:ext cx="8168199"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HELLO FRIENDS!</a:t>
            </a:r>
          </a:p>
        </p:txBody>
      </p:sp>
      <p:sp>
        <p:nvSpPr>
          <p:cNvPr id="16" name="TextBox 16"/>
          <p:cNvSpPr txBox="1"/>
          <p:nvPr/>
        </p:nvSpPr>
        <p:spPr>
          <a:xfrm>
            <a:off x="9144000" y="2658508"/>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GREETING FROM US</a:t>
            </a:r>
          </a:p>
        </p:txBody>
      </p:sp>
      <p:grpSp>
        <p:nvGrpSpPr>
          <p:cNvPr id="17" name="Group 17"/>
          <p:cNvGrpSpPr/>
          <p:nvPr/>
        </p:nvGrpSpPr>
        <p:grpSpPr>
          <a:xfrm>
            <a:off x="14871011" y="6031106"/>
            <a:ext cx="5402508" cy="54025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9144000" y="3879978"/>
            <a:ext cx="8115300" cy="36869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Ladies and gentlemen, a warm welcome to Thynk Unlimited's business pitch deck presentation. Your time and attention are greatly appreciated. Today, we're excited to share our vision, accomplishments, and the exciting roadmap ahead. Let's embark on this journey together, and thank you for considering an investment in our innovative venture.</a:t>
            </a:r>
          </a:p>
        </p:txBody>
      </p:sp>
    </p:spTree>
    <p:extLst>
      <p:ext uri="{BB962C8B-B14F-4D97-AF65-F5344CB8AC3E}">
        <p14:creationId xmlns:p14="http://schemas.microsoft.com/office/powerpoint/2010/main" val="253458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zh-TW" altLang="en-US"/>
            </a:p>
          </p:txBody>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zh-TW" altLang="en-US"/>
            </a:p>
          </p:txBody>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1895342" y="1135661"/>
            <a:ext cx="5363958" cy="8015678"/>
            <a:chOff x="0" y="0"/>
            <a:chExt cx="7151943" cy="10687570"/>
          </a:xfrm>
        </p:grpSpPr>
        <p:pic>
          <p:nvPicPr>
            <p:cNvPr id="12" name="Picture 12"/>
            <p:cNvPicPr>
              <a:picLocks noChangeAspect="1"/>
            </p:cNvPicPr>
            <p:nvPr/>
          </p:nvPicPr>
          <p:blipFill>
            <a:blip r:embed="rId2"/>
            <a:srcRect l="28407" r="27008"/>
            <a:stretch>
              <a:fillRect/>
            </a:stretch>
          </p:blipFill>
          <p:spPr>
            <a:xfrm>
              <a:off x="0" y="0"/>
              <a:ext cx="7151943" cy="10687570"/>
            </a:xfrm>
            <a:prstGeom prst="rect">
              <a:avLst/>
            </a:prstGeom>
          </p:spPr>
        </p:pic>
      </p:grpSp>
      <p:grpSp>
        <p:nvGrpSpPr>
          <p:cNvPr id="13" name="Group 13"/>
          <p:cNvGrpSpPr/>
          <p:nvPr/>
        </p:nvGrpSpPr>
        <p:grpSpPr>
          <a:xfrm>
            <a:off x="3319730" y="-2408416"/>
            <a:ext cx="5402508" cy="54025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TextBox 16"/>
          <p:cNvSpPr txBox="1"/>
          <p:nvPr/>
        </p:nvSpPr>
        <p:spPr>
          <a:xfrm>
            <a:off x="1028700" y="1123950"/>
            <a:ext cx="7158103"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ABOUT US</a:t>
            </a:r>
          </a:p>
        </p:txBody>
      </p:sp>
      <p:sp>
        <p:nvSpPr>
          <p:cNvPr id="17" name="TextBox 17"/>
          <p:cNvSpPr txBox="1"/>
          <p:nvPr/>
        </p:nvSpPr>
        <p:spPr>
          <a:xfrm>
            <a:off x="1028700" y="2080260"/>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GET TO KNOW US BETTER</a:t>
            </a:r>
          </a:p>
        </p:txBody>
      </p:sp>
      <p:sp>
        <p:nvSpPr>
          <p:cNvPr id="18" name="AutoShape 18"/>
          <p:cNvSpPr/>
          <p:nvPr/>
        </p:nvSpPr>
        <p:spPr>
          <a:xfrm>
            <a:off x="1085850" y="2994092"/>
            <a:ext cx="0" cy="144201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19" name="TextBox 19"/>
          <p:cNvSpPr txBox="1"/>
          <p:nvPr/>
        </p:nvSpPr>
        <p:spPr>
          <a:xfrm>
            <a:off x="1028700" y="4911952"/>
            <a:ext cx="9882968" cy="4220337"/>
          </a:xfrm>
          <a:prstGeom prst="rect">
            <a:avLst/>
          </a:prstGeom>
        </p:spPr>
        <p:txBody>
          <a:bodyPr lIns="0" tIns="0" rIns="0" bIns="0" rtlCol="0" anchor="t">
            <a:spAutoFit/>
          </a:bodyPr>
          <a:lstStyle/>
          <a:p>
            <a:pPr algn="just">
              <a:lnSpc>
                <a:spcPts val="4224"/>
              </a:lnSpc>
            </a:pPr>
            <a:r>
              <a:rPr lang="en-US" sz="2400" spc="96">
                <a:solidFill>
                  <a:srgbClr val="000000"/>
                </a:solidFill>
                <a:latin typeface="Open Sans"/>
                <a:ea typeface="Open Sans"/>
                <a:cs typeface="Open Sans"/>
                <a:sym typeface="Open Sans"/>
              </a:rPr>
              <a:t>At Thynk Unlimited, we believe in the transformative power of compelling storytelling, data-driven strategies, and cutting-edge creativity. Our mission is simple: to empower businesses with strategic marketing solutions that not only elevate brand visibility but also drive tangible growth and success.</a:t>
            </a:r>
          </a:p>
          <a:p>
            <a:pPr algn="just">
              <a:lnSpc>
                <a:spcPts val="4224"/>
              </a:lnSpc>
            </a:pPr>
            <a:endParaRPr lang="en-US" sz="2400" spc="96">
              <a:solidFill>
                <a:srgbClr val="000000"/>
              </a:solidFill>
              <a:latin typeface="Open Sans"/>
              <a:ea typeface="Open Sans"/>
              <a:cs typeface="Open Sans"/>
              <a:sym typeface="Open Sans"/>
            </a:endParaRPr>
          </a:p>
          <a:p>
            <a:pPr marL="0" lvl="0" indent="0" algn="just">
              <a:lnSpc>
                <a:spcPts val="4224"/>
              </a:lnSpc>
            </a:pPr>
            <a:r>
              <a:rPr lang="en-US" sz="2400" spc="96">
                <a:solidFill>
                  <a:srgbClr val="000000"/>
                </a:solidFill>
                <a:latin typeface="Open Sans"/>
                <a:ea typeface="Open Sans"/>
                <a:cs typeface="Open Sans"/>
                <a:sym typeface="Open Sans"/>
              </a:rPr>
              <a:t>What sets us apart is not just our expertise but our commitment to understanding the unique DNA of each client.</a:t>
            </a:r>
          </a:p>
        </p:txBody>
      </p:sp>
      <p:grpSp>
        <p:nvGrpSpPr>
          <p:cNvPr id="20" name="Group 20"/>
          <p:cNvGrpSpPr/>
          <p:nvPr/>
        </p:nvGrpSpPr>
        <p:grpSpPr>
          <a:xfrm>
            <a:off x="10196488" y="1215940"/>
            <a:ext cx="715180" cy="7151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zh-TW" alt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237593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zh-TW" alt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9590495" y="-1909062"/>
            <a:ext cx="7810371" cy="7810371"/>
            <a:chOff x="0" y="0"/>
            <a:chExt cx="6350000" cy="6350000"/>
          </a:xfrm>
        </p:grpSpPr>
        <p:sp>
          <p:nvSpPr>
            <p:cNvPr id="6" name="Freeform 6"/>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r="-40067"/>
              </a:stretch>
            </a:blipFill>
          </p:spPr>
          <p:txBody>
            <a:bodyPr/>
            <a:lstStyle/>
            <a:p>
              <a:endParaRPr lang="zh-TW" altLang="en-US"/>
            </a:p>
          </p:txBody>
        </p:sp>
      </p:grpSp>
      <p:grpSp>
        <p:nvGrpSpPr>
          <p:cNvPr id="7" name="Group 7"/>
          <p:cNvGrpSpPr/>
          <p:nvPr/>
        </p:nvGrpSpPr>
        <p:grpSpPr>
          <a:xfrm>
            <a:off x="839945" y="2796715"/>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p:cNvGrpSpPr/>
          <p:nvPr/>
        </p:nvGrpSpPr>
        <p:grpSpPr>
          <a:xfrm>
            <a:off x="839945" y="6406654"/>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p:cNvGrpSpPr/>
          <p:nvPr/>
        </p:nvGrpSpPr>
        <p:grpSpPr>
          <a:xfrm>
            <a:off x="9590495" y="6406654"/>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PROBLEMS</a:t>
            </a:r>
          </a:p>
        </p:txBody>
      </p:sp>
      <p:sp>
        <p:nvSpPr>
          <p:cNvPr id="26" name="TextBox 26"/>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WE WILL SOLVE THE PROBLEMS</a:t>
            </a:r>
          </a:p>
        </p:txBody>
      </p:sp>
      <p:sp>
        <p:nvSpPr>
          <p:cNvPr id="27" name="TextBox 27"/>
          <p:cNvSpPr txBox="1"/>
          <p:nvPr/>
        </p:nvSpPr>
        <p:spPr>
          <a:xfrm>
            <a:off x="1925690" y="2982911"/>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Lack of Brand Visibility</a:t>
            </a:r>
          </a:p>
        </p:txBody>
      </p:sp>
      <p:sp>
        <p:nvSpPr>
          <p:cNvPr id="28" name="TextBox 28"/>
          <p:cNvSpPr txBox="1"/>
          <p:nvPr/>
        </p:nvSpPr>
        <p:spPr>
          <a:xfrm>
            <a:off x="1925690" y="6592851"/>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Ineffective Digital Presence</a:t>
            </a:r>
          </a:p>
        </p:txBody>
      </p:sp>
      <p:sp>
        <p:nvSpPr>
          <p:cNvPr id="29" name="TextBox 29"/>
          <p:cNvSpPr txBox="1"/>
          <p:nvPr/>
        </p:nvSpPr>
        <p:spPr>
          <a:xfrm>
            <a:off x="10676240" y="6592851"/>
            <a:ext cx="6724626"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Lack of Targeted Lead Generation</a:t>
            </a:r>
          </a:p>
        </p:txBody>
      </p:sp>
      <p:sp>
        <p:nvSpPr>
          <p:cNvPr id="30" name="TextBox 30"/>
          <p:cNvSpPr txBox="1"/>
          <p:nvPr/>
        </p:nvSpPr>
        <p:spPr>
          <a:xfrm>
            <a:off x="1925690" y="3598164"/>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gaining visibility in a saturated market. Our solution involves a comprehensive analysis of your brand, audience, and competitors, leading to the development of a strategic branding.</a:t>
            </a:r>
          </a:p>
        </p:txBody>
      </p:sp>
      <p:sp>
        <p:nvSpPr>
          <p:cNvPr id="31" name="TextBox 31"/>
          <p:cNvSpPr txBox="1"/>
          <p:nvPr/>
        </p:nvSpPr>
        <p:spPr>
          <a:xfrm>
            <a:off x="192569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Weak online presence can hinder business growth. Our agency offers an integrated approach to digital marketing, covering SEO optimization, social media management, content marketing, and more.</a:t>
            </a:r>
          </a:p>
        </p:txBody>
      </p:sp>
      <p:sp>
        <p:nvSpPr>
          <p:cNvPr id="32" name="TextBox 32"/>
          <p:cNvSpPr txBox="1"/>
          <p:nvPr/>
        </p:nvSpPr>
        <p:spPr>
          <a:xfrm>
            <a:off x="1067624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generating quality leads that convert into customers. Our solution involves a meticulous understanding of your target audience, allowing us to develop highly targeted lead generation campaigns.</a:t>
            </a:r>
          </a:p>
        </p:txBody>
      </p:sp>
      <p:grpSp>
        <p:nvGrpSpPr>
          <p:cNvPr id="33" name="Group 33"/>
          <p:cNvGrpSpPr/>
          <p:nvPr/>
        </p:nvGrpSpPr>
        <p:grpSpPr>
          <a:xfrm>
            <a:off x="9232905" y="671110"/>
            <a:ext cx="715180" cy="71518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129016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9945" y="6515138"/>
            <a:ext cx="6028378" cy="2314864"/>
            <a:chOff x="0" y="0"/>
            <a:chExt cx="8037837" cy="3086485"/>
          </a:xfrm>
        </p:grpSpPr>
        <p:pic>
          <p:nvPicPr>
            <p:cNvPr id="3" name="Picture 3"/>
            <p:cNvPicPr>
              <a:picLocks noChangeAspect="1"/>
            </p:cNvPicPr>
            <p:nvPr/>
          </p:nvPicPr>
          <p:blipFill>
            <a:blip r:embed="rId2"/>
            <a:srcRect t="16242" b="16242"/>
            <a:stretch>
              <a:fillRect/>
            </a:stretch>
          </p:blipFill>
          <p:spPr>
            <a:xfrm>
              <a:off x="0" y="0"/>
              <a:ext cx="8037837" cy="3086485"/>
            </a:xfrm>
            <a:prstGeom prst="rect">
              <a:avLst/>
            </a:prstGeom>
          </p:spPr>
        </p:pic>
      </p:grpSp>
      <p:grpSp>
        <p:nvGrpSpPr>
          <p:cNvPr id="4" name="Group 4"/>
          <p:cNvGrpSpPr/>
          <p:nvPr/>
        </p:nvGrpSpPr>
        <p:grpSpPr>
          <a:xfrm>
            <a:off x="839945" y="4024168"/>
            <a:ext cx="6028378" cy="2314864"/>
            <a:chOff x="0" y="0"/>
            <a:chExt cx="8037837" cy="3086485"/>
          </a:xfrm>
        </p:grpSpPr>
        <p:pic>
          <p:nvPicPr>
            <p:cNvPr id="5" name="Picture 5"/>
            <p:cNvPicPr>
              <a:picLocks noChangeAspect="1"/>
            </p:cNvPicPr>
            <p:nvPr/>
          </p:nvPicPr>
          <p:blipFill>
            <a:blip r:embed="rId3"/>
            <a:srcRect t="24931" b="6701"/>
            <a:stretch>
              <a:fillRect/>
            </a:stretch>
          </p:blipFill>
          <p:spPr>
            <a:xfrm>
              <a:off x="0" y="0"/>
              <a:ext cx="8037837" cy="3086485"/>
            </a:xfrm>
            <a:prstGeom prst="rect">
              <a:avLst/>
            </a:prstGeom>
          </p:spPr>
        </p:pic>
      </p:grpSp>
      <p:sp>
        <p:nvSpPr>
          <p:cNvPr id="6" name="TextBox 6"/>
          <p:cNvSpPr txBox="1"/>
          <p:nvPr/>
        </p:nvSpPr>
        <p:spPr>
          <a:xfrm>
            <a:off x="839945" y="552744"/>
            <a:ext cx="6818840"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SOLUTIONS</a:t>
            </a:r>
          </a:p>
        </p:txBody>
      </p:sp>
      <p:sp>
        <p:nvSpPr>
          <p:cNvPr id="7" name="TextBox 7"/>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SOLUTIONS OF THE PROBLEMS</a:t>
            </a:r>
          </a:p>
        </p:txBody>
      </p:sp>
      <p:grpSp>
        <p:nvGrpSpPr>
          <p:cNvPr id="8" name="Group 8"/>
          <p:cNvGrpSpPr/>
          <p:nvPr/>
        </p:nvGrpSpPr>
        <p:grpSpPr>
          <a:xfrm>
            <a:off x="7718306" y="0"/>
            <a:ext cx="10569694" cy="10287000"/>
            <a:chOff x="0" y="0"/>
            <a:chExt cx="2783788" cy="2709333"/>
          </a:xfrm>
        </p:grpSpPr>
        <p:sp>
          <p:nvSpPr>
            <p:cNvPr id="9" name="Freeform 9"/>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txBody>
            <a:bodyPr/>
            <a:lstStyle/>
            <a:p>
              <a:endParaRPr lang="zh-TW" altLang="en-US"/>
            </a:p>
          </p:txBody>
        </p:sp>
        <p:sp>
          <p:nvSpPr>
            <p:cNvPr id="10" name="TextBox 10"/>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sp>
        <p:nvSpPr>
          <p:cNvPr id="11" name="Freeform 11"/>
          <p:cNvSpPr/>
          <p:nvPr/>
        </p:nvSpPr>
        <p:spPr>
          <a:xfrm>
            <a:off x="839945" y="925830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2" name="TextBox 12"/>
          <p:cNvSpPr txBox="1"/>
          <p:nvPr/>
        </p:nvSpPr>
        <p:spPr>
          <a:xfrm>
            <a:off x="1572282" y="9265196"/>
            <a:ext cx="3191396" cy="422275"/>
          </a:xfrm>
          <a:prstGeom prst="rect">
            <a:avLst/>
          </a:prstGeom>
        </p:spPr>
        <p:txBody>
          <a:bodyPr lIns="0" tIns="0" rIns="0" bIns="0" rtlCol="0" anchor="t">
            <a:spAutoFit/>
          </a:bodyPr>
          <a:lstStyle/>
          <a:p>
            <a:pPr algn="l">
              <a:lnSpc>
                <a:spcPts val="3499"/>
              </a:lnSpc>
            </a:pPr>
            <a:r>
              <a:rPr lang="en-US" sz="2499" b="1">
                <a:solidFill>
                  <a:srgbClr val="000000"/>
                </a:solidFill>
                <a:latin typeface="Open Sans Semi-Bold"/>
                <a:ea typeface="Open Sans Semi-Bold"/>
                <a:cs typeface="Open Sans Semi-Bold"/>
                <a:sym typeface="Open Sans Semi-Bold"/>
              </a:rPr>
              <a:t>Thynk Unlimited</a:t>
            </a:r>
          </a:p>
        </p:txBody>
      </p:sp>
      <p:sp>
        <p:nvSpPr>
          <p:cNvPr id="13" name="AutoShape 13"/>
          <p:cNvSpPr/>
          <p:nvPr/>
        </p:nvSpPr>
        <p:spPr>
          <a:xfrm flipV="1">
            <a:off x="839945" y="2324009"/>
            <a:ext cx="1858299"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14" name="Group 14"/>
          <p:cNvGrpSpPr/>
          <p:nvPr/>
        </p:nvGrpSpPr>
        <p:grpSpPr>
          <a:xfrm>
            <a:off x="8493611" y="595884"/>
            <a:ext cx="877649" cy="8776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6" name="TextBox 16"/>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sp>
        <p:nvSpPr>
          <p:cNvPr id="17" name="TextBox 17"/>
          <p:cNvSpPr txBox="1"/>
          <p:nvPr/>
        </p:nvSpPr>
        <p:spPr>
          <a:xfrm>
            <a:off x="9579356" y="782081"/>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Lack of Brand Visibility</a:t>
            </a:r>
          </a:p>
        </p:txBody>
      </p:sp>
      <p:sp>
        <p:nvSpPr>
          <p:cNvPr id="18" name="TextBox 18"/>
          <p:cNvSpPr txBox="1"/>
          <p:nvPr/>
        </p:nvSpPr>
        <p:spPr>
          <a:xfrm>
            <a:off x="9579356" y="1397333"/>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By defining your unique value proposition and creating a consistent brand identity, we ensure your business stands out and remains memorable in the minds of your target audience.</a:t>
            </a:r>
          </a:p>
        </p:txBody>
      </p:sp>
      <p:grpSp>
        <p:nvGrpSpPr>
          <p:cNvPr id="19" name="Group 19"/>
          <p:cNvGrpSpPr/>
          <p:nvPr/>
        </p:nvGrpSpPr>
        <p:grpSpPr>
          <a:xfrm>
            <a:off x="8493611" y="3729081"/>
            <a:ext cx="877649" cy="8776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21" name="TextBox 21"/>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sp>
        <p:nvSpPr>
          <p:cNvPr id="22" name="TextBox 22"/>
          <p:cNvSpPr txBox="1"/>
          <p:nvPr/>
        </p:nvSpPr>
        <p:spPr>
          <a:xfrm>
            <a:off x="9579356" y="3915277"/>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Ineffective Digital Presence</a:t>
            </a:r>
          </a:p>
        </p:txBody>
      </p:sp>
      <p:sp>
        <p:nvSpPr>
          <p:cNvPr id="23" name="TextBox 23"/>
          <p:cNvSpPr txBox="1"/>
          <p:nvPr/>
        </p:nvSpPr>
        <p:spPr>
          <a:xfrm>
            <a:off x="9579356" y="4530530"/>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Through data-driven insights, we tailor strategies to maximize online visibility, engage your audience, and drive meaningful interactions, converting online engagements into tangible business outcomes.</a:t>
            </a:r>
          </a:p>
        </p:txBody>
      </p:sp>
      <p:grpSp>
        <p:nvGrpSpPr>
          <p:cNvPr id="24" name="Group 24"/>
          <p:cNvGrpSpPr/>
          <p:nvPr/>
        </p:nvGrpSpPr>
        <p:grpSpPr>
          <a:xfrm>
            <a:off x="8493611" y="6862277"/>
            <a:ext cx="877649" cy="87764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26" name="TextBox 26"/>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sp>
        <p:nvSpPr>
          <p:cNvPr id="27" name="TextBox 27"/>
          <p:cNvSpPr txBox="1"/>
          <p:nvPr/>
        </p:nvSpPr>
        <p:spPr>
          <a:xfrm>
            <a:off x="9579356" y="7048474"/>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Lack of Targeted Lead Generation</a:t>
            </a:r>
          </a:p>
        </p:txBody>
      </p:sp>
      <p:sp>
        <p:nvSpPr>
          <p:cNvPr id="28" name="TextBox 28"/>
          <p:cNvSpPr txBox="1"/>
          <p:nvPr/>
        </p:nvSpPr>
        <p:spPr>
          <a:xfrm>
            <a:off x="9579356" y="7663726"/>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By leveraging strategic content, paid advertising, and personalized engagement tactics, we ensure that your marketing efforts are focused on reaching and converting the right audience.</a:t>
            </a:r>
          </a:p>
        </p:txBody>
      </p:sp>
    </p:spTree>
    <p:extLst>
      <p:ext uri="{BB962C8B-B14F-4D97-AF65-F5344CB8AC3E}">
        <p14:creationId xmlns:p14="http://schemas.microsoft.com/office/powerpoint/2010/main" val="350232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2">
            <a:extLst>
              <a:ext uri="{FF2B5EF4-FFF2-40B4-BE49-F238E27FC236}">
                <a16:creationId xmlns:a16="http://schemas.microsoft.com/office/drawing/2014/main" id="{8C57DB25-1181-27BC-A224-2FC9B927C595}"/>
              </a:ext>
            </a:extLst>
          </p:cNvPr>
          <p:cNvGrpSpPr/>
          <p:nvPr/>
        </p:nvGrpSpPr>
        <p:grpSpPr>
          <a:xfrm rot="10800000">
            <a:off x="-5778014" y="-24268"/>
            <a:ext cx="13352049" cy="8581197"/>
            <a:chOff x="0" y="-47625"/>
            <a:chExt cx="710790" cy="454025"/>
          </a:xfrm>
        </p:grpSpPr>
        <p:sp>
          <p:nvSpPr>
            <p:cNvPr id="56" name="Freeform 3">
              <a:extLst>
                <a:ext uri="{FF2B5EF4-FFF2-40B4-BE49-F238E27FC236}">
                  <a16:creationId xmlns:a16="http://schemas.microsoft.com/office/drawing/2014/main" id="{CB377816-8885-8396-6905-87A373C19BA2}"/>
                </a:ext>
              </a:extLst>
            </p:cNvPr>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57" name="TextBox 4">
              <a:extLst>
                <a:ext uri="{FF2B5EF4-FFF2-40B4-BE49-F238E27FC236}">
                  <a16:creationId xmlns:a16="http://schemas.microsoft.com/office/drawing/2014/main" id="{430A665D-B36E-06E1-8FEB-5A6358C07619}"/>
                </a:ext>
              </a:extLst>
            </p:cNvPr>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 name="TextBox 2"/>
          <p:cNvSpPr txBox="1"/>
          <p:nvPr/>
        </p:nvSpPr>
        <p:spPr>
          <a:xfrm>
            <a:off x="-4199209" y="1060245"/>
            <a:ext cx="15529061" cy="997902"/>
          </a:xfrm>
          <a:prstGeom prst="rect">
            <a:avLst/>
          </a:prstGeom>
        </p:spPr>
        <p:txBody>
          <a:bodyPr wrap="square" lIns="0" tIns="0" rIns="0" bIns="0" rtlCol="0" anchor="t">
            <a:spAutoFit/>
          </a:bodyPr>
          <a:lstStyle/>
          <a:p>
            <a:pPr marL="0" lvl="0" indent="0" algn="ctr">
              <a:lnSpc>
                <a:spcPts val="8400"/>
              </a:lnSpc>
            </a:pPr>
            <a:r>
              <a:rPr lang="zh-TW" altLang="en-US" sz="6000" b="1" spc="300">
                <a:latin typeface="Helios Extended Bold"/>
                <a:ea typeface="Helios Extended Bold"/>
                <a:cs typeface="Helios Extended Bold"/>
                <a:sym typeface="Helios Extended Bold"/>
              </a:rPr>
              <a:t>主要服務</a:t>
            </a:r>
            <a:endParaRPr lang="en-US" sz="6000" b="1" spc="300">
              <a:latin typeface="Helios Extended Bold"/>
              <a:ea typeface="Helios Extended Bold"/>
              <a:cs typeface="Helios Extended Bold"/>
              <a:sym typeface="Helios Extended Bold"/>
            </a:endParaRPr>
          </a:p>
        </p:txBody>
      </p:sp>
      <p:grpSp>
        <p:nvGrpSpPr>
          <p:cNvPr id="16" name="Group 16"/>
          <p:cNvGrpSpPr/>
          <p:nvPr/>
        </p:nvGrpSpPr>
        <p:grpSpPr>
          <a:xfrm>
            <a:off x="17010810" y="1014140"/>
            <a:ext cx="248490" cy="263050"/>
            <a:chOff x="0" y="-47625"/>
            <a:chExt cx="812800" cy="860425"/>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14" name="Group 6">
            <a:extLst>
              <a:ext uri="{FF2B5EF4-FFF2-40B4-BE49-F238E27FC236}">
                <a16:creationId xmlns:a16="http://schemas.microsoft.com/office/drawing/2014/main" id="{06A467C9-2F8D-0555-0A9B-81F5C5694F72}"/>
              </a:ext>
            </a:extLst>
          </p:cNvPr>
          <p:cNvGrpSpPr/>
          <p:nvPr/>
        </p:nvGrpSpPr>
        <p:grpSpPr>
          <a:xfrm>
            <a:off x="11042753" y="1803098"/>
            <a:ext cx="3353359" cy="3353360"/>
            <a:chOff x="0" y="0"/>
            <a:chExt cx="812800" cy="812800"/>
          </a:xfrm>
        </p:grpSpPr>
        <p:sp>
          <p:nvSpPr>
            <p:cNvPr id="12" name="Freeform 7">
              <a:extLst>
                <a:ext uri="{FF2B5EF4-FFF2-40B4-BE49-F238E27FC236}">
                  <a16:creationId xmlns:a16="http://schemas.microsoft.com/office/drawing/2014/main" id="{64145373-4EEB-46B9-A6AD-5E3B4C8279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3" name="TextBox 8">
              <a:extLst>
                <a:ext uri="{FF2B5EF4-FFF2-40B4-BE49-F238E27FC236}">
                  <a16:creationId xmlns:a16="http://schemas.microsoft.com/office/drawing/2014/main" id="{5DA3292B-FC8D-82C3-719C-BCD602D9B1A5}"/>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33" name="Group 6">
            <a:extLst>
              <a:ext uri="{FF2B5EF4-FFF2-40B4-BE49-F238E27FC236}">
                <a16:creationId xmlns:a16="http://schemas.microsoft.com/office/drawing/2014/main" id="{FCB8D12E-CFB5-2217-474B-042A38100085}"/>
              </a:ext>
            </a:extLst>
          </p:cNvPr>
          <p:cNvGrpSpPr/>
          <p:nvPr/>
        </p:nvGrpSpPr>
        <p:grpSpPr>
          <a:xfrm>
            <a:off x="8725295" y="5575061"/>
            <a:ext cx="3353359" cy="3353360"/>
            <a:chOff x="0" y="0"/>
            <a:chExt cx="812800" cy="812800"/>
          </a:xfrm>
        </p:grpSpPr>
        <p:sp>
          <p:nvSpPr>
            <p:cNvPr id="20" name="Freeform 7">
              <a:extLst>
                <a:ext uri="{FF2B5EF4-FFF2-40B4-BE49-F238E27FC236}">
                  <a16:creationId xmlns:a16="http://schemas.microsoft.com/office/drawing/2014/main" id="{764A5F59-A70A-8CCA-AC74-1F8590D3A6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32" name="TextBox 8">
              <a:extLst>
                <a:ext uri="{FF2B5EF4-FFF2-40B4-BE49-F238E27FC236}">
                  <a16:creationId xmlns:a16="http://schemas.microsoft.com/office/drawing/2014/main" id="{850DB89F-43E7-7504-E6A5-E958756395FE}"/>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42" name="Group 6">
            <a:extLst>
              <a:ext uri="{FF2B5EF4-FFF2-40B4-BE49-F238E27FC236}">
                <a16:creationId xmlns:a16="http://schemas.microsoft.com/office/drawing/2014/main" id="{F4B75714-81EB-93D7-8996-0DD1B1815D72}"/>
              </a:ext>
            </a:extLst>
          </p:cNvPr>
          <p:cNvGrpSpPr/>
          <p:nvPr/>
        </p:nvGrpSpPr>
        <p:grpSpPr>
          <a:xfrm>
            <a:off x="13507019" y="5564572"/>
            <a:ext cx="3353359" cy="3353360"/>
            <a:chOff x="0" y="0"/>
            <a:chExt cx="812800" cy="812800"/>
          </a:xfrm>
        </p:grpSpPr>
        <p:sp>
          <p:nvSpPr>
            <p:cNvPr id="36" name="Freeform 7">
              <a:extLst>
                <a:ext uri="{FF2B5EF4-FFF2-40B4-BE49-F238E27FC236}">
                  <a16:creationId xmlns:a16="http://schemas.microsoft.com/office/drawing/2014/main" id="{CA735B40-EDA2-1955-BE04-31CAB0B2B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40" name="TextBox 8">
              <a:extLst>
                <a:ext uri="{FF2B5EF4-FFF2-40B4-BE49-F238E27FC236}">
                  <a16:creationId xmlns:a16="http://schemas.microsoft.com/office/drawing/2014/main" id="{C899393A-13E6-DA02-7E38-9314469064B5}"/>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44" name="TextBox 10">
            <a:extLst>
              <a:ext uri="{FF2B5EF4-FFF2-40B4-BE49-F238E27FC236}">
                <a16:creationId xmlns:a16="http://schemas.microsoft.com/office/drawing/2014/main" id="{4BBE6FC6-A612-C7EF-5BAD-C5F78BEA0C2B}"/>
              </a:ext>
            </a:extLst>
          </p:cNvPr>
          <p:cNvSpPr txBox="1"/>
          <p:nvPr/>
        </p:nvSpPr>
        <p:spPr>
          <a:xfrm>
            <a:off x="8018864" y="6508335"/>
            <a:ext cx="4775418" cy="452753"/>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一站式服務</a:t>
            </a:r>
            <a:endParaRPr lang="en-US" sz="3200" spc="219">
              <a:solidFill>
                <a:srgbClr val="000000"/>
              </a:solidFill>
              <a:latin typeface="Lato"/>
              <a:ea typeface="Lato"/>
              <a:cs typeface="Lato"/>
              <a:sym typeface="Lato"/>
            </a:endParaRPr>
          </a:p>
        </p:txBody>
      </p:sp>
      <p:sp>
        <p:nvSpPr>
          <p:cNvPr id="46" name="TextBox 10">
            <a:extLst>
              <a:ext uri="{FF2B5EF4-FFF2-40B4-BE49-F238E27FC236}">
                <a16:creationId xmlns:a16="http://schemas.microsoft.com/office/drawing/2014/main" id="{730C1DF9-8734-22E2-01D1-CC1498A14945}"/>
              </a:ext>
            </a:extLst>
          </p:cNvPr>
          <p:cNvSpPr txBox="1"/>
          <p:nvPr/>
        </p:nvSpPr>
        <p:spPr>
          <a:xfrm>
            <a:off x="10326717" y="3257249"/>
            <a:ext cx="4775418" cy="452753"/>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演唱會票務買賣</a:t>
            </a:r>
            <a:endParaRPr lang="en-US" sz="3200" spc="219">
              <a:solidFill>
                <a:srgbClr val="000000"/>
              </a:solidFill>
              <a:latin typeface="Lato"/>
              <a:ea typeface="Lato"/>
              <a:cs typeface="Lato"/>
              <a:sym typeface="Lato"/>
            </a:endParaRPr>
          </a:p>
        </p:txBody>
      </p:sp>
      <p:sp>
        <p:nvSpPr>
          <p:cNvPr id="48" name="TextBox 10">
            <a:extLst>
              <a:ext uri="{FF2B5EF4-FFF2-40B4-BE49-F238E27FC236}">
                <a16:creationId xmlns:a16="http://schemas.microsoft.com/office/drawing/2014/main" id="{C91C1A9A-AE6A-4FA8-3C31-6D0690145CD7}"/>
              </a:ext>
            </a:extLst>
          </p:cNvPr>
          <p:cNvSpPr txBox="1"/>
          <p:nvPr/>
        </p:nvSpPr>
        <p:spPr>
          <a:xfrm>
            <a:off x="12811955" y="6476877"/>
            <a:ext cx="4775418" cy="448841"/>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周邊小物交易</a:t>
            </a:r>
            <a:endParaRPr lang="en-US" sz="3200" spc="219">
              <a:solidFill>
                <a:srgbClr val="000000"/>
              </a:solidFill>
              <a:latin typeface="Lato"/>
              <a:ea typeface="Lato"/>
              <a:cs typeface="Lato"/>
              <a:sym typeface="Lato"/>
            </a:endParaRPr>
          </a:p>
        </p:txBody>
      </p:sp>
      <p:sp>
        <p:nvSpPr>
          <p:cNvPr id="50" name="TextBox 6">
            <a:extLst>
              <a:ext uri="{FF2B5EF4-FFF2-40B4-BE49-F238E27FC236}">
                <a16:creationId xmlns:a16="http://schemas.microsoft.com/office/drawing/2014/main" id="{252355D2-109E-866E-2B94-C0EB0374FE12}"/>
              </a:ext>
            </a:extLst>
          </p:cNvPr>
          <p:cNvSpPr txBox="1"/>
          <p:nvPr/>
        </p:nvSpPr>
        <p:spPr>
          <a:xfrm>
            <a:off x="12825062" y="7303941"/>
            <a:ext cx="4775418" cy="804707"/>
          </a:xfrm>
          <a:prstGeom prst="rect">
            <a:avLst/>
          </a:prstGeom>
        </p:spPr>
        <p:txBody>
          <a:bodyPr lIns="0" tIns="0" rIns="0" bIns="0" rtlCol="0" anchor="t">
            <a:spAutoFit/>
          </a:bodyPr>
          <a:lstStyle/>
          <a:p>
            <a:pPr algn="ctr">
              <a:lnSpc>
                <a:spcPts val="3219"/>
              </a:lnSpc>
            </a:pPr>
            <a:r>
              <a:rPr lang="zh-TW" altLang="en-US" sz="2250" b="1" spc="229">
                <a:solidFill>
                  <a:srgbClr val="4E6E81"/>
                </a:solidFill>
                <a:latin typeface="Heebo Bold"/>
                <a:ea typeface="Heebo Bold"/>
                <a:cs typeface="Heebo Bold"/>
                <a:sym typeface="Heebo Bold"/>
              </a:rPr>
              <a:t>關於明星的周邊商品</a:t>
            </a:r>
            <a:endParaRPr lang="en-US" altLang="zh-TW" sz="2299" b="1" spc="229">
              <a:solidFill>
                <a:srgbClr val="4E6E81"/>
              </a:solidFill>
              <a:latin typeface="Heebo Bold"/>
              <a:ea typeface="Heebo Bold"/>
              <a:cs typeface="Heebo Bold"/>
              <a:sym typeface="Heebo Bold"/>
            </a:endParaRPr>
          </a:p>
          <a:p>
            <a:pPr marL="0" lvl="0" indent="0" algn="ctr">
              <a:lnSpc>
                <a:spcPts val="3219"/>
              </a:lnSpc>
            </a:pPr>
            <a:r>
              <a:rPr lang="zh-TW" altLang="en-US" sz="2250" b="1" spc="229">
                <a:solidFill>
                  <a:srgbClr val="4E6E81"/>
                </a:solidFill>
                <a:latin typeface="Heebo Bold"/>
                <a:ea typeface="Heebo Bold"/>
                <a:cs typeface="Heebo Bold"/>
                <a:sym typeface="Heebo Bold"/>
              </a:rPr>
              <a:t>例如：手燈、小卡</a:t>
            </a:r>
            <a:endParaRPr lang="en-US" sz="2250" b="1" spc="229">
              <a:solidFill>
                <a:srgbClr val="4E6E81"/>
              </a:solidFill>
              <a:latin typeface="Heebo Bold"/>
              <a:ea typeface="Heebo Bold"/>
              <a:cs typeface="Heebo Bold"/>
            </a:endParaRPr>
          </a:p>
        </p:txBody>
      </p:sp>
      <p:sp>
        <p:nvSpPr>
          <p:cNvPr id="52" name="TextBox 6">
            <a:extLst>
              <a:ext uri="{FF2B5EF4-FFF2-40B4-BE49-F238E27FC236}">
                <a16:creationId xmlns:a16="http://schemas.microsoft.com/office/drawing/2014/main" id="{C3ED7855-FEFE-1F16-E06F-6919A7EC8220}"/>
              </a:ext>
            </a:extLst>
          </p:cNvPr>
          <p:cNvSpPr txBox="1"/>
          <p:nvPr/>
        </p:nvSpPr>
        <p:spPr>
          <a:xfrm>
            <a:off x="8011878" y="7337954"/>
            <a:ext cx="4775418" cy="804707"/>
          </a:xfrm>
          <a:prstGeom prst="rect">
            <a:avLst/>
          </a:prstGeom>
        </p:spPr>
        <p:txBody>
          <a:bodyPr lIns="0" tIns="0" rIns="0" bIns="0" rtlCol="0" anchor="t">
            <a:spAutoFit/>
          </a:bodyPr>
          <a:lstStyle/>
          <a:p>
            <a:pPr algn="ctr">
              <a:lnSpc>
                <a:spcPts val="3219"/>
              </a:lnSpc>
            </a:pPr>
            <a:r>
              <a:rPr lang="zh-TW" altLang="en-US" sz="2250" b="1" spc="229">
                <a:solidFill>
                  <a:srgbClr val="4E6E81"/>
                </a:solidFill>
                <a:latin typeface="Heebo Bold"/>
                <a:ea typeface="Heebo Bold"/>
                <a:cs typeface="Heebo Bold"/>
                <a:sym typeface="Heebo Bold"/>
              </a:rPr>
              <a:t>除了演唱會票務</a:t>
            </a:r>
          </a:p>
          <a:p>
            <a:pPr algn="ctr">
              <a:lnSpc>
                <a:spcPts val="3219"/>
              </a:lnSpc>
            </a:pPr>
            <a:r>
              <a:rPr lang="zh-TW" altLang="en-US" sz="2250" b="1" spc="229">
                <a:solidFill>
                  <a:srgbClr val="4E6E81"/>
                </a:solidFill>
                <a:latin typeface="Heebo Bold"/>
                <a:ea typeface="Heebo Bold"/>
                <a:cs typeface="Heebo Bold"/>
              </a:rPr>
              <a:t>還加上機票與住宿</a:t>
            </a:r>
          </a:p>
        </p:txBody>
      </p:sp>
      <p:pic>
        <p:nvPicPr>
          <p:cNvPr id="54" name="圖片 53" descr="一張含有 音樂會, 音樂, 娛樂, performance 的圖片&#10;&#10;自動產生的描述">
            <a:extLst>
              <a:ext uri="{FF2B5EF4-FFF2-40B4-BE49-F238E27FC236}">
                <a16:creationId xmlns:a16="http://schemas.microsoft.com/office/drawing/2014/main" id="{E0F4EB62-0F1F-116E-0C3E-574CA2E1C682}"/>
              </a:ext>
            </a:extLst>
          </p:cNvPr>
          <p:cNvPicPr>
            <a:picLocks noChangeAspect="1"/>
          </p:cNvPicPr>
          <p:nvPr/>
        </p:nvPicPr>
        <p:blipFill>
          <a:blip r:embed="rId2"/>
          <a:stretch>
            <a:fillRect/>
          </a:stretch>
        </p:blipFill>
        <p:spPr>
          <a:xfrm>
            <a:off x="-353" y="3659404"/>
            <a:ext cx="7539959" cy="5411661"/>
          </a:xfrm>
          <a:prstGeom prst="rect">
            <a:avLst/>
          </a:prstGeom>
        </p:spPr>
      </p:pic>
    </p:spTree>
    <p:extLst>
      <p:ext uri="{BB962C8B-B14F-4D97-AF65-F5344CB8AC3E}">
        <p14:creationId xmlns:p14="http://schemas.microsoft.com/office/powerpoint/2010/main" val="2239069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5786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txBody>
            <a:bodyPr/>
            <a:lstStyle/>
            <a:p>
              <a:endParaRPr lang="zh-TW" altLang="en-US"/>
            </a:p>
          </p:txBody>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0"/>
            <a:ext cx="5925122" cy="9258300"/>
            <a:chOff x="0" y="0"/>
            <a:chExt cx="7900163" cy="12344400"/>
          </a:xfrm>
        </p:grpSpPr>
        <p:pic>
          <p:nvPicPr>
            <p:cNvPr id="6" name="Picture 6"/>
            <p:cNvPicPr>
              <a:picLocks noChangeAspect="1"/>
            </p:cNvPicPr>
            <p:nvPr/>
          </p:nvPicPr>
          <p:blipFill>
            <a:blip r:embed="rId2"/>
            <a:srcRect l="1971" r="1971"/>
            <a:stretch>
              <a:fillRect/>
            </a:stretch>
          </p:blipFill>
          <p:spPr>
            <a:xfrm>
              <a:off x="0" y="0"/>
              <a:ext cx="7900163" cy="12344400"/>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7830382" y="590844"/>
            <a:ext cx="9552743"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WHAT WE BELIEVE</a:t>
            </a:r>
          </a:p>
        </p:txBody>
      </p:sp>
      <p:sp>
        <p:nvSpPr>
          <p:cNvPr id="11" name="TextBox 11"/>
          <p:cNvSpPr txBox="1"/>
          <p:nvPr/>
        </p:nvSpPr>
        <p:spPr>
          <a:xfrm>
            <a:off x="7830382" y="2611897"/>
            <a:ext cx="3664643" cy="490855"/>
          </a:xfrm>
          <a:prstGeom prst="rect">
            <a:avLst/>
          </a:prstGeom>
        </p:spPr>
        <p:txBody>
          <a:bodyPr lIns="0" tIns="0" rIns="0" bIns="0" rtlCol="0" anchor="t">
            <a:spAutoFit/>
          </a:bodyPr>
          <a:lstStyle/>
          <a:p>
            <a:pPr algn="l">
              <a:lnSpc>
                <a:spcPts val="3919"/>
              </a:lnSpc>
            </a:pPr>
            <a:r>
              <a:rPr lang="en-US" sz="2799" b="1" spc="139">
                <a:solidFill>
                  <a:srgbClr val="17726D"/>
                </a:solidFill>
                <a:latin typeface="Inter Ultra-Bold"/>
                <a:ea typeface="Inter Ultra-Bold"/>
                <a:cs typeface="Inter Ultra-Bold"/>
                <a:sym typeface="Inter Ultra-Bold"/>
              </a:rPr>
              <a:t>VISION</a:t>
            </a:r>
          </a:p>
        </p:txBody>
      </p:sp>
      <p:sp>
        <p:nvSpPr>
          <p:cNvPr id="12" name="TextBox 12"/>
          <p:cNvSpPr txBox="1"/>
          <p:nvPr/>
        </p:nvSpPr>
        <p:spPr>
          <a:xfrm>
            <a:off x="7830382" y="6061583"/>
            <a:ext cx="3664643" cy="490855"/>
          </a:xfrm>
          <a:prstGeom prst="rect">
            <a:avLst/>
          </a:prstGeom>
        </p:spPr>
        <p:txBody>
          <a:bodyPr lIns="0" tIns="0" rIns="0" bIns="0" rtlCol="0" anchor="t">
            <a:spAutoFit/>
          </a:bodyPr>
          <a:lstStyle/>
          <a:p>
            <a:pPr algn="l">
              <a:lnSpc>
                <a:spcPts val="3919"/>
              </a:lnSpc>
            </a:pPr>
            <a:r>
              <a:rPr lang="en-US" sz="2799" b="1" spc="139">
                <a:solidFill>
                  <a:srgbClr val="FFFFFF"/>
                </a:solidFill>
                <a:latin typeface="Inter Ultra-Bold"/>
                <a:ea typeface="Inter Ultra-Bold"/>
                <a:cs typeface="Inter Ultra-Bold"/>
                <a:sym typeface="Inter Ultra-Bold"/>
              </a:rPr>
              <a:t>MISSION</a:t>
            </a:r>
          </a:p>
        </p:txBody>
      </p:sp>
      <p:sp>
        <p:nvSpPr>
          <p:cNvPr id="13" name="TextBox 13"/>
          <p:cNvSpPr txBox="1"/>
          <p:nvPr/>
        </p:nvSpPr>
        <p:spPr>
          <a:xfrm>
            <a:off x="7830382" y="1547154"/>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ABOUT OUR VISION AND MISSION</a:t>
            </a:r>
          </a:p>
        </p:txBody>
      </p:sp>
      <p:sp>
        <p:nvSpPr>
          <p:cNvPr id="14" name="TextBox 14"/>
          <p:cNvSpPr txBox="1"/>
          <p:nvPr/>
        </p:nvSpPr>
        <p:spPr>
          <a:xfrm>
            <a:off x="7830382" y="3188477"/>
            <a:ext cx="9349862" cy="20867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Our vision is to be the catalyst for transformative marketing solutions that redefine industry standards. We envision a future where brands not only captivate their audience but also inspire meaningful connections.</a:t>
            </a:r>
          </a:p>
        </p:txBody>
      </p:sp>
      <p:sp>
        <p:nvSpPr>
          <p:cNvPr id="15" name="TextBox 15"/>
          <p:cNvSpPr txBox="1"/>
          <p:nvPr/>
        </p:nvSpPr>
        <p:spPr>
          <a:xfrm>
            <a:off x="7830382" y="6638163"/>
            <a:ext cx="9349862" cy="2620137"/>
          </a:xfrm>
          <a:prstGeom prst="rect">
            <a:avLst/>
          </a:prstGeom>
        </p:spPr>
        <p:txBody>
          <a:bodyPr lIns="0" tIns="0" rIns="0" bIns="0" rtlCol="0" anchor="t">
            <a:spAutoFit/>
          </a:bodyPr>
          <a:lstStyle/>
          <a:p>
            <a:pPr marL="0" lvl="0" indent="0" algn="just">
              <a:lnSpc>
                <a:spcPts val="4224"/>
              </a:lnSpc>
            </a:pPr>
            <a:r>
              <a:rPr lang="en-US" sz="2400" spc="96">
                <a:solidFill>
                  <a:srgbClr val="FFFFFF"/>
                </a:solidFill>
                <a:latin typeface="Open Sans"/>
                <a:ea typeface="Open Sans"/>
                <a:cs typeface="Open Sans"/>
                <a:sym typeface="Open Sans"/>
              </a:rPr>
              <a:t>Our mission is to deliver strategic and impactful marketing solutions that propel businesses to new heights of success. We are committed to leveraging our expertise in data-driven insights, creative storytelling, and cutting-edge technology to craft bespoke campaigns.</a:t>
            </a:r>
          </a:p>
        </p:txBody>
      </p:sp>
      <p:grpSp>
        <p:nvGrpSpPr>
          <p:cNvPr id="16" name="Group 16"/>
          <p:cNvGrpSpPr/>
          <p:nvPr/>
        </p:nvGrpSpPr>
        <p:grpSpPr>
          <a:xfrm>
            <a:off x="0" y="925830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txBody>
            <a:bodyPr/>
            <a:lstStyle/>
            <a:p>
              <a:endParaRPr lang="zh-TW" altLang="en-US"/>
            </a:p>
          </p:txBody>
        </p:sp>
        <p:sp>
          <p:nvSpPr>
            <p:cNvPr id="18" name="TextBox 18"/>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52055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495425"/>
            <a:chOff x="0" y="0"/>
            <a:chExt cx="4816593" cy="393857"/>
          </a:xfrm>
        </p:grpSpPr>
        <p:sp>
          <p:nvSpPr>
            <p:cNvPr id="3" name="Freeform 3"/>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4" name="TextBox 4"/>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839945" y="755626"/>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STATISTIC</a:t>
            </a:r>
          </a:p>
        </p:txBody>
      </p:sp>
      <p:sp>
        <p:nvSpPr>
          <p:cNvPr id="6" name="Freeform 6"/>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TextBox 7"/>
          <p:cNvSpPr txBox="1"/>
          <p:nvPr/>
        </p:nvSpPr>
        <p:spPr>
          <a:xfrm>
            <a:off x="14848250" y="970256"/>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pic>
        <p:nvPicPr>
          <p:cNvPr id="8" name="Picture 8"/>
          <p:cNvPicPr>
            <a:picLocks noChangeAspect="1"/>
          </p:cNvPicPr>
          <p:nvPr/>
        </p:nvPicPr>
        <p:blipFill>
          <a:blip r:embed="rId4"/>
          <a:stretch>
            <a:fillRect/>
          </a:stretch>
        </p:blipFill>
        <p:spPr>
          <a:xfrm>
            <a:off x="107073" y="1744732"/>
            <a:ext cx="8794465" cy="6200871"/>
          </a:xfrm>
          <a:prstGeom prst="rect">
            <a:avLst/>
          </a:prstGeom>
        </p:spPr>
      </p:pic>
      <p:pic>
        <p:nvPicPr>
          <p:cNvPr id="9" name="Picture 9"/>
          <p:cNvPicPr>
            <a:picLocks noChangeAspect="1"/>
          </p:cNvPicPr>
          <p:nvPr/>
        </p:nvPicPr>
        <p:blipFill>
          <a:blip r:embed="rId5"/>
          <a:stretch>
            <a:fillRect/>
          </a:stretch>
        </p:blipFill>
        <p:spPr>
          <a:xfrm>
            <a:off x="8670785" y="1686935"/>
            <a:ext cx="9488030" cy="6316465"/>
          </a:xfrm>
          <a:prstGeom prst="rect">
            <a:avLst/>
          </a:prstGeom>
        </p:spPr>
      </p:pic>
      <p:sp>
        <p:nvSpPr>
          <p:cNvPr id="10" name="TextBox 10"/>
          <p:cNvSpPr txBox="1"/>
          <p:nvPr/>
        </p:nvSpPr>
        <p:spPr>
          <a:xfrm>
            <a:off x="839945" y="8303715"/>
            <a:ext cx="7328721" cy="12934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An impressive client satisfaction rate underscores our unwavering commitment to delivering exceptional service and exceeding expectations.</a:t>
            </a:r>
          </a:p>
        </p:txBody>
      </p:sp>
      <p:grpSp>
        <p:nvGrpSpPr>
          <p:cNvPr id="11" name="Group 11"/>
          <p:cNvGrpSpPr/>
          <p:nvPr/>
        </p:nvGrpSpPr>
        <p:grpSpPr>
          <a:xfrm>
            <a:off x="15357705" y="7637029"/>
            <a:ext cx="4136867" cy="41368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TextBox 14"/>
          <p:cNvSpPr txBox="1"/>
          <p:nvPr/>
        </p:nvSpPr>
        <p:spPr>
          <a:xfrm>
            <a:off x="9461454" y="8303715"/>
            <a:ext cx="7906692" cy="12934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Our remarkable client repeat order rate of 123 times are testament to the quality of our products/services and the trust our clients place in our ability.</a:t>
            </a:r>
          </a:p>
        </p:txBody>
      </p:sp>
      <p:sp>
        <p:nvSpPr>
          <p:cNvPr id="15" name="TextBox 15"/>
          <p:cNvSpPr txBox="1"/>
          <p:nvPr/>
        </p:nvSpPr>
        <p:spPr>
          <a:xfrm>
            <a:off x="839945" y="7822331"/>
            <a:ext cx="7328721" cy="405765"/>
          </a:xfrm>
          <a:prstGeom prst="rect">
            <a:avLst/>
          </a:prstGeom>
        </p:spPr>
        <p:txBody>
          <a:bodyPr lIns="0" tIns="0" rIns="0" bIns="0" rtlCol="0" anchor="t">
            <a:spAutoFit/>
          </a:bodyPr>
          <a:lstStyle/>
          <a:p>
            <a:pPr algn="l">
              <a:lnSpc>
                <a:spcPts val="3359"/>
              </a:lnSpc>
            </a:pPr>
            <a:r>
              <a:rPr lang="en-US" sz="2400" b="1">
                <a:solidFill>
                  <a:srgbClr val="000000"/>
                </a:solidFill>
                <a:latin typeface="Inter Ultra-Bold"/>
                <a:ea typeface="Inter Ultra-Bold"/>
                <a:cs typeface="Inter Ultra-Bold"/>
                <a:sym typeface="Inter Ultra-Bold"/>
              </a:rPr>
              <a:t>Our Customer’s Satisfaction</a:t>
            </a:r>
          </a:p>
        </p:txBody>
      </p:sp>
      <p:sp>
        <p:nvSpPr>
          <p:cNvPr id="16" name="TextBox 16"/>
          <p:cNvSpPr txBox="1"/>
          <p:nvPr/>
        </p:nvSpPr>
        <p:spPr>
          <a:xfrm>
            <a:off x="9461454" y="7822331"/>
            <a:ext cx="7906692" cy="405765"/>
          </a:xfrm>
          <a:prstGeom prst="rect">
            <a:avLst/>
          </a:prstGeom>
        </p:spPr>
        <p:txBody>
          <a:bodyPr lIns="0" tIns="0" rIns="0" bIns="0" rtlCol="0" anchor="t">
            <a:spAutoFit/>
          </a:bodyPr>
          <a:lstStyle/>
          <a:p>
            <a:pPr algn="l">
              <a:lnSpc>
                <a:spcPts val="3359"/>
              </a:lnSpc>
            </a:pPr>
            <a:r>
              <a:rPr lang="en-US" sz="2400" b="1">
                <a:solidFill>
                  <a:srgbClr val="000000"/>
                </a:solidFill>
                <a:latin typeface="Inter Ultra-Bold"/>
                <a:ea typeface="Inter Ultra-Bold"/>
                <a:cs typeface="Inter Ultra-Bold"/>
                <a:sym typeface="Inter Ultra-Bold"/>
              </a:rPr>
              <a:t>Repeat Order Rate</a:t>
            </a:r>
          </a:p>
        </p:txBody>
      </p:sp>
    </p:spTree>
    <p:extLst>
      <p:ext uri="{BB962C8B-B14F-4D97-AF65-F5344CB8AC3E}">
        <p14:creationId xmlns:p14="http://schemas.microsoft.com/office/powerpoint/2010/main" val="2102376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09161" cy="10287000"/>
            <a:chOff x="0" y="0"/>
            <a:chExt cx="2451795" cy="2709333"/>
          </a:xfrm>
        </p:grpSpPr>
        <p:sp>
          <p:nvSpPr>
            <p:cNvPr id="3" name="Freeform 3"/>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5" name="Freeform 5"/>
          <p:cNvSpPr/>
          <p:nvPr/>
        </p:nvSpPr>
        <p:spPr>
          <a:xfrm>
            <a:off x="849470" y="3161337"/>
            <a:ext cx="7574678" cy="4487997"/>
          </a:xfrm>
          <a:custGeom>
            <a:avLst/>
            <a:gdLst/>
            <a:ahLst/>
            <a:cxnLst/>
            <a:rect l="l" t="t" r="r" b="b"/>
            <a:pathLst>
              <a:path w="7574678" h="4487997">
                <a:moveTo>
                  <a:pt x="0" y="0"/>
                </a:moveTo>
                <a:lnTo>
                  <a:pt x="7574678" y="0"/>
                </a:lnTo>
                <a:lnTo>
                  <a:pt x="7574678" y="4487996"/>
                </a:lnTo>
                <a:lnTo>
                  <a:pt x="0" y="4487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AutoShape 6"/>
          <p:cNvSpPr/>
          <p:nvPr/>
        </p:nvSpPr>
        <p:spPr>
          <a:xfrm flipV="1">
            <a:off x="839945" y="2418387"/>
            <a:ext cx="1858299" cy="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7" name="Freeform 7"/>
          <p:cNvSpPr/>
          <p:nvPr/>
        </p:nvSpPr>
        <p:spPr>
          <a:xfrm>
            <a:off x="2074063" y="4699732"/>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Freeform 8"/>
          <p:cNvSpPr/>
          <p:nvPr/>
        </p:nvSpPr>
        <p:spPr>
          <a:xfrm>
            <a:off x="3238479" y="5808031"/>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9" name="Freeform 9"/>
          <p:cNvSpPr/>
          <p:nvPr/>
        </p:nvSpPr>
        <p:spPr>
          <a:xfrm>
            <a:off x="6212651" y="3843956"/>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0" name="Freeform 10"/>
          <p:cNvSpPr/>
          <p:nvPr/>
        </p:nvSpPr>
        <p:spPr>
          <a:xfrm>
            <a:off x="7254914" y="4460359"/>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1" name="Freeform 11"/>
          <p:cNvSpPr/>
          <p:nvPr/>
        </p:nvSpPr>
        <p:spPr>
          <a:xfrm>
            <a:off x="6793718" y="6345827"/>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2" name="Freeform 12"/>
          <p:cNvSpPr/>
          <p:nvPr/>
        </p:nvSpPr>
        <p:spPr>
          <a:xfrm>
            <a:off x="5747055" y="4878293"/>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772387" y="6465513"/>
            <a:ext cx="292554" cy="417934"/>
          </a:xfrm>
          <a:custGeom>
            <a:avLst/>
            <a:gdLst/>
            <a:ahLst/>
            <a:cxnLst/>
            <a:rect l="l" t="t" r="r" b="b"/>
            <a:pathLst>
              <a:path w="292554" h="41793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4" name="TextBox 14"/>
          <p:cNvSpPr txBox="1"/>
          <p:nvPr/>
        </p:nvSpPr>
        <p:spPr>
          <a:xfrm>
            <a:off x="839945" y="552744"/>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MARKET SIZE</a:t>
            </a:r>
          </a:p>
        </p:txBody>
      </p:sp>
      <p:sp>
        <p:nvSpPr>
          <p:cNvPr id="15" name="TextBox 15"/>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FFFFFF"/>
                </a:solidFill>
                <a:latin typeface="Open Sans Semi-Bold"/>
                <a:ea typeface="Open Sans Semi-Bold"/>
                <a:cs typeface="Open Sans Semi-Bold"/>
                <a:sym typeface="Open Sans Semi-Bold"/>
              </a:rPr>
              <a:t>OUR CLIENTS COME FROM EVERYWHERE</a:t>
            </a:r>
          </a:p>
        </p:txBody>
      </p:sp>
      <p:sp>
        <p:nvSpPr>
          <p:cNvPr id="16" name="TextBox 16"/>
          <p:cNvSpPr txBox="1"/>
          <p:nvPr/>
        </p:nvSpPr>
        <p:spPr>
          <a:xfrm>
            <a:off x="849470" y="8011283"/>
            <a:ext cx="7641844" cy="1692910"/>
          </a:xfrm>
          <a:prstGeom prst="rect">
            <a:avLst/>
          </a:prstGeom>
        </p:spPr>
        <p:txBody>
          <a:bodyPr lIns="0" tIns="0" rIns="0" bIns="0" rtlCol="0" anchor="t">
            <a:spAutoFit/>
          </a:bodyPr>
          <a:lstStyle/>
          <a:p>
            <a:pPr marL="0" lvl="0" indent="0" algn="just">
              <a:lnSpc>
                <a:spcPts val="3410"/>
              </a:lnSpc>
            </a:pPr>
            <a:r>
              <a:rPr lang="en-US" sz="2200">
                <a:solidFill>
                  <a:srgbClr val="FFFFFF"/>
                </a:solidFill>
                <a:latin typeface="Open Sans"/>
                <a:ea typeface="Open Sans"/>
                <a:cs typeface="Open Sans"/>
                <a:sym typeface="Open Sans"/>
              </a:rPr>
              <a:t>With a global perspective, our marketing agency has proudly served multinational clients, delivering tailored strategies that transcend borders and cultures, ensuring consistent brand success on a worldwide scale.</a:t>
            </a:r>
          </a:p>
        </p:txBody>
      </p:sp>
      <p:grpSp>
        <p:nvGrpSpPr>
          <p:cNvPr id="17" name="Group 17"/>
          <p:cNvGrpSpPr/>
          <p:nvPr/>
        </p:nvGrpSpPr>
        <p:grpSpPr>
          <a:xfrm>
            <a:off x="10096657" y="653223"/>
            <a:ext cx="6683462" cy="553720"/>
            <a:chOff x="0" y="0"/>
            <a:chExt cx="1760253" cy="145836"/>
          </a:xfrm>
        </p:grpSpPr>
        <p:sp>
          <p:nvSpPr>
            <p:cNvPr id="18" name="Freeform 18"/>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19" name="TextBox 19"/>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Total Available Market (TAM)</a:t>
              </a:r>
            </a:p>
          </p:txBody>
        </p:sp>
      </p:grpSp>
      <p:grpSp>
        <p:nvGrpSpPr>
          <p:cNvPr id="20" name="Group 20"/>
          <p:cNvGrpSpPr/>
          <p:nvPr/>
        </p:nvGrpSpPr>
        <p:grpSpPr>
          <a:xfrm>
            <a:off x="10096657" y="3652395"/>
            <a:ext cx="6683462" cy="553720"/>
            <a:chOff x="0" y="0"/>
            <a:chExt cx="1760253" cy="145836"/>
          </a:xfrm>
        </p:grpSpPr>
        <p:sp>
          <p:nvSpPr>
            <p:cNvPr id="21" name="Freeform 21"/>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22" name="TextBox 22"/>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Serviceable Available Market (SAM)</a:t>
              </a:r>
            </a:p>
          </p:txBody>
        </p:sp>
      </p:grpSp>
      <p:grpSp>
        <p:nvGrpSpPr>
          <p:cNvPr id="23" name="Group 23"/>
          <p:cNvGrpSpPr/>
          <p:nvPr/>
        </p:nvGrpSpPr>
        <p:grpSpPr>
          <a:xfrm>
            <a:off x="10096657" y="7083798"/>
            <a:ext cx="6683462" cy="553720"/>
            <a:chOff x="0" y="0"/>
            <a:chExt cx="1760253" cy="145836"/>
          </a:xfrm>
        </p:grpSpPr>
        <p:sp>
          <p:nvSpPr>
            <p:cNvPr id="24" name="Freeform 24"/>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25" name="TextBox 25"/>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Serviceable Obtainable Market (SOM)</a:t>
              </a:r>
            </a:p>
          </p:txBody>
        </p:sp>
      </p:grpSp>
      <p:sp>
        <p:nvSpPr>
          <p:cNvPr id="26" name="TextBox 26"/>
          <p:cNvSpPr txBox="1"/>
          <p:nvPr/>
        </p:nvSpPr>
        <p:spPr>
          <a:xfrm>
            <a:off x="10096657" y="1324917"/>
            <a:ext cx="7455348"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Total Available Market (TAM) represents the entire potential demand for our product or service, reflecting the vast landscape of opportunities awaiting exploration and market capture.</a:t>
            </a:r>
          </a:p>
        </p:txBody>
      </p:sp>
      <p:sp>
        <p:nvSpPr>
          <p:cNvPr id="27" name="TextBox 27"/>
          <p:cNvSpPr txBox="1"/>
          <p:nvPr/>
        </p:nvSpPr>
        <p:spPr>
          <a:xfrm>
            <a:off x="10096657" y="4324089"/>
            <a:ext cx="7455348" cy="21215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Serviceable Available Market (SAM) represents the specific segment of the Total Available Market where our product or service can be realistically and effectively offered, defining the target audience for our strategic market approach.</a:t>
            </a:r>
          </a:p>
        </p:txBody>
      </p:sp>
      <p:grpSp>
        <p:nvGrpSpPr>
          <p:cNvPr id="28" name="Group 28"/>
          <p:cNvGrpSpPr/>
          <p:nvPr/>
        </p:nvGrpSpPr>
        <p:grpSpPr>
          <a:xfrm>
            <a:off x="15941633" y="7975432"/>
            <a:ext cx="3803190" cy="380319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txBody>
            <a:bodyPr/>
            <a:lstStyle/>
            <a:p>
              <a:endParaRPr lang="zh-TW" alt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31" name="TextBox 31"/>
          <p:cNvSpPr txBox="1"/>
          <p:nvPr/>
        </p:nvSpPr>
        <p:spPr>
          <a:xfrm>
            <a:off x="10096657" y="7755492"/>
            <a:ext cx="7455348" cy="21215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Serviceable Obtainable Market (SOM) signifies the realistic and achievable portion of the Serviceable Available Market where our business aims to capture market share, emphasizing our practical and strategic approach to market penetration.</a:t>
            </a:r>
          </a:p>
        </p:txBody>
      </p:sp>
    </p:spTree>
    <p:extLst>
      <p:ext uri="{BB962C8B-B14F-4D97-AF65-F5344CB8AC3E}">
        <p14:creationId xmlns:p14="http://schemas.microsoft.com/office/powerpoint/2010/main" val="7071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64229"/>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2690980"/>
            <a:ext cx="5433248" cy="6801722"/>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8" name="Group 8"/>
          <p:cNvGrpSpPr>
            <a:grpSpLocks noChangeAspect="1"/>
          </p:cNvGrpSpPr>
          <p:nvPr/>
        </p:nvGrpSpPr>
        <p:grpSpPr>
          <a:xfrm>
            <a:off x="2768626" y="6604949"/>
            <a:ext cx="1575886" cy="157588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3540" b="-46272"/>
              </a:stretch>
            </a:blipFill>
          </p:spPr>
          <p:txBody>
            <a:bodyPr/>
            <a:lstStyle/>
            <a:p>
              <a:endParaRPr lang="zh-TW" altLang="en-US"/>
            </a:p>
          </p:txBody>
        </p:sp>
      </p:grpSp>
      <p:grpSp>
        <p:nvGrpSpPr>
          <p:cNvPr id="10" name="Group 10"/>
          <p:cNvGrpSpPr/>
          <p:nvPr/>
        </p:nvGrpSpPr>
        <p:grpSpPr>
          <a:xfrm>
            <a:off x="4124080" y="3269661"/>
            <a:ext cx="378340" cy="360605"/>
            <a:chOff x="0" y="0"/>
            <a:chExt cx="812800" cy="774700"/>
          </a:xfrm>
        </p:grpSpPr>
        <p:sp>
          <p:nvSpPr>
            <p:cNvPr id="11" name="Freeform 1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2" name="TextBox 1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3" name="Group 13"/>
          <p:cNvGrpSpPr/>
          <p:nvPr/>
        </p:nvGrpSpPr>
        <p:grpSpPr>
          <a:xfrm>
            <a:off x="3745739" y="3269661"/>
            <a:ext cx="378340" cy="360605"/>
            <a:chOff x="0" y="0"/>
            <a:chExt cx="812800" cy="774700"/>
          </a:xfrm>
        </p:grpSpPr>
        <p:sp>
          <p:nvSpPr>
            <p:cNvPr id="14" name="Freeform 1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5" name="TextBox 1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6" name="Group 16"/>
          <p:cNvGrpSpPr/>
          <p:nvPr/>
        </p:nvGrpSpPr>
        <p:grpSpPr>
          <a:xfrm>
            <a:off x="3367399" y="3269661"/>
            <a:ext cx="378340" cy="360605"/>
            <a:chOff x="0" y="0"/>
            <a:chExt cx="812800" cy="774700"/>
          </a:xfrm>
        </p:grpSpPr>
        <p:sp>
          <p:nvSpPr>
            <p:cNvPr id="17" name="Freeform 1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8" name="TextBox 1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9" name="Group 19"/>
          <p:cNvGrpSpPr/>
          <p:nvPr/>
        </p:nvGrpSpPr>
        <p:grpSpPr>
          <a:xfrm>
            <a:off x="2989059" y="3269661"/>
            <a:ext cx="378340" cy="360605"/>
            <a:chOff x="0" y="0"/>
            <a:chExt cx="812800" cy="774700"/>
          </a:xfrm>
        </p:grpSpPr>
        <p:sp>
          <p:nvSpPr>
            <p:cNvPr id="20" name="Freeform 2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21" name="TextBox 2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22" name="Group 22"/>
          <p:cNvGrpSpPr/>
          <p:nvPr/>
        </p:nvGrpSpPr>
        <p:grpSpPr>
          <a:xfrm>
            <a:off x="2610719" y="3269661"/>
            <a:ext cx="378340" cy="360605"/>
            <a:chOff x="0" y="0"/>
            <a:chExt cx="812800" cy="774700"/>
          </a:xfrm>
        </p:grpSpPr>
        <p:sp>
          <p:nvSpPr>
            <p:cNvPr id="23" name="Freeform 2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24" name="TextBox 2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25" name="Group 25"/>
          <p:cNvGrpSpPr/>
          <p:nvPr/>
        </p:nvGrpSpPr>
        <p:grpSpPr>
          <a:xfrm>
            <a:off x="6427376" y="2690980"/>
            <a:ext cx="5433248" cy="6801722"/>
            <a:chOff x="0" y="0"/>
            <a:chExt cx="812800" cy="1017520"/>
          </a:xfrm>
        </p:grpSpPr>
        <p:sp>
          <p:nvSpPr>
            <p:cNvPr id="26" name="Freeform 2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17726D"/>
            </a:solidFill>
          </p:spPr>
          <p:txBody>
            <a:bodyPr/>
            <a:lstStyle/>
            <a:p>
              <a:endParaRPr lang="zh-TW" altLang="en-US"/>
            </a:p>
          </p:txBody>
        </p:sp>
        <p:sp>
          <p:nvSpPr>
            <p:cNvPr id="27" name="TextBox 2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28" name="Group 28"/>
          <p:cNvGrpSpPr>
            <a:grpSpLocks noChangeAspect="1"/>
          </p:cNvGrpSpPr>
          <p:nvPr/>
        </p:nvGrpSpPr>
        <p:grpSpPr>
          <a:xfrm>
            <a:off x="8356057" y="6604949"/>
            <a:ext cx="1575886" cy="1575880"/>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2874" t="-19658" r="-12874" b="-68964"/>
              </a:stretch>
            </a:blipFill>
          </p:spPr>
          <p:txBody>
            <a:bodyPr/>
            <a:lstStyle/>
            <a:p>
              <a:endParaRPr lang="zh-TW" altLang="en-US"/>
            </a:p>
          </p:txBody>
        </p:sp>
      </p:grpSp>
      <p:grpSp>
        <p:nvGrpSpPr>
          <p:cNvPr id="30" name="Group 30"/>
          <p:cNvGrpSpPr/>
          <p:nvPr/>
        </p:nvGrpSpPr>
        <p:grpSpPr>
          <a:xfrm>
            <a:off x="9711510" y="3269661"/>
            <a:ext cx="378340" cy="360605"/>
            <a:chOff x="0" y="0"/>
            <a:chExt cx="812800" cy="774700"/>
          </a:xfrm>
        </p:grpSpPr>
        <p:sp>
          <p:nvSpPr>
            <p:cNvPr id="31" name="Freeform 3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2" name="TextBox 3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3" name="Group 33"/>
          <p:cNvGrpSpPr/>
          <p:nvPr/>
        </p:nvGrpSpPr>
        <p:grpSpPr>
          <a:xfrm>
            <a:off x="9333170" y="3269661"/>
            <a:ext cx="378340" cy="360605"/>
            <a:chOff x="0" y="0"/>
            <a:chExt cx="812800" cy="774700"/>
          </a:xfrm>
        </p:grpSpPr>
        <p:sp>
          <p:nvSpPr>
            <p:cNvPr id="34" name="Freeform 3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5" name="TextBox 3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6" name="Group 36"/>
          <p:cNvGrpSpPr/>
          <p:nvPr/>
        </p:nvGrpSpPr>
        <p:grpSpPr>
          <a:xfrm>
            <a:off x="8954830" y="3269661"/>
            <a:ext cx="378340" cy="360605"/>
            <a:chOff x="0" y="0"/>
            <a:chExt cx="812800" cy="774700"/>
          </a:xfrm>
        </p:grpSpPr>
        <p:sp>
          <p:nvSpPr>
            <p:cNvPr id="37" name="Freeform 3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8" name="TextBox 3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9" name="Group 39"/>
          <p:cNvGrpSpPr/>
          <p:nvPr/>
        </p:nvGrpSpPr>
        <p:grpSpPr>
          <a:xfrm>
            <a:off x="8576490" y="3269661"/>
            <a:ext cx="378340" cy="360605"/>
            <a:chOff x="0" y="0"/>
            <a:chExt cx="812800" cy="774700"/>
          </a:xfrm>
        </p:grpSpPr>
        <p:sp>
          <p:nvSpPr>
            <p:cNvPr id="40" name="Freeform 4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41" name="TextBox 4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42" name="Group 42"/>
          <p:cNvGrpSpPr/>
          <p:nvPr/>
        </p:nvGrpSpPr>
        <p:grpSpPr>
          <a:xfrm>
            <a:off x="8198150" y="3269661"/>
            <a:ext cx="378340" cy="360605"/>
            <a:chOff x="0" y="0"/>
            <a:chExt cx="812800" cy="774700"/>
          </a:xfrm>
        </p:grpSpPr>
        <p:sp>
          <p:nvSpPr>
            <p:cNvPr id="43" name="Freeform 4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44" name="TextBox 4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45" name="Group 45"/>
          <p:cNvGrpSpPr/>
          <p:nvPr/>
        </p:nvGrpSpPr>
        <p:grpSpPr>
          <a:xfrm>
            <a:off x="12013024" y="2690980"/>
            <a:ext cx="5433248" cy="6801722"/>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48" name="Group 48"/>
          <p:cNvGrpSpPr>
            <a:grpSpLocks noChangeAspect="1"/>
          </p:cNvGrpSpPr>
          <p:nvPr/>
        </p:nvGrpSpPr>
        <p:grpSpPr>
          <a:xfrm>
            <a:off x="13941706" y="6604949"/>
            <a:ext cx="1575886" cy="1575880"/>
            <a:chOff x="0" y="0"/>
            <a:chExt cx="6350000" cy="6349975"/>
          </a:xfrm>
        </p:grpSpPr>
        <p:sp>
          <p:nvSpPr>
            <p:cNvPr id="49" name="Freeform 4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902" t="-10803" r="-15191" b="-75455"/>
              </a:stretch>
            </a:blipFill>
          </p:spPr>
          <p:txBody>
            <a:bodyPr/>
            <a:lstStyle/>
            <a:p>
              <a:endParaRPr lang="zh-TW" altLang="en-US"/>
            </a:p>
          </p:txBody>
        </p:sp>
      </p:grpSp>
      <p:grpSp>
        <p:nvGrpSpPr>
          <p:cNvPr id="50" name="Group 50"/>
          <p:cNvGrpSpPr/>
          <p:nvPr/>
        </p:nvGrpSpPr>
        <p:grpSpPr>
          <a:xfrm>
            <a:off x="15297159" y="3269661"/>
            <a:ext cx="378340" cy="360605"/>
            <a:chOff x="0" y="0"/>
            <a:chExt cx="812800" cy="774700"/>
          </a:xfrm>
        </p:grpSpPr>
        <p:sp>
          <p:nvSpPr>
            <p:cNvPr id="51" name="Freeform 5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2" name="TextBox 5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3" name="Group 53"/>
          <p:cNvGrpSpPr/>
          <p:nvPr/>
        </p:nvGrpSpPr>
        <p:grpSpPr>
          <a:xfrm>
            <a:off x="14918819" y="3269661"/>
            <a:ext cx="378340" cy="360605"/>
            <a:chOff x="0" y="0"/>
            <a:chExt cx="812800" cy="774700"/>
          </a:xfrm>
        </p:grpSpPr>
        <p:sp>
          <p:nvSpPr>
            <p:cNvPr id="54" name="Freeform 5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5" name="TextBox 5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6" name="Group 56"/>
          <p:cNvGrpSpPr/>
          <p:nvPr/>
        </p:nvGrpSpPr>
        <p:grpSpPr>
          <a:xfrm>
            <a:off x="14540478" y="3269661"/>
            <a:ext cx="378340" cy="360605"/>
            <a:chOff x="0" y="0"/>
            <a:chExt cx="812800" cy="774700"/>
          </a:xfrm>
        </p:grpSpPr>
        <p:sp>
          <p:nvSpPr>
            <p:cNvPr id="57" name="Freeform 5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8" name="TextBox 5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9" name="Group 59"/>
          <p:cNvGrpSpPr/>
          <p:nvPr/>
        </p:nvGrpSpPr>
        <p:grpSpPr>
          <a:xfrm>
            <a:off x="14162138" y="3269661"/>
            <a:ext cx="378340" cy="360605"/>
            <a:chOff x="0" y="0"/>
            <a:chExt cx="812800" cy="774700"/>
          </a:xfrm>
        </p:grpSpPr>
        <p:sp>
          <p:nvSpPr>
            <p:cNvPr id="60" name="Freeform 6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61" name="TextBox 6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62" name="Group 62"/>
          <p:cNvGrpSpPr/>
          <p:nvPr/>
        </p:nvGrpSpPr>
        <p:grpSpPr>
          <a:xfrm>
            <a:off x="13783798" y="3269661"/>
            <a:ext cx="378340" cy="360605"/>
            <a:chOff x="0" y="0"/>
            <a:chExt cx="812800" cy="774700"/>
          </a:xfrm>
        </p:grpSpPr>
        <p:sp>
          <p:nvSpPr>
            <p:cNvPr id="63" name="Freeform 6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64" name="TextBox 6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65" name="Group 65"/>
          <p:cNvGrpSpPr/>
          <p:nvPr/>
        </p:nvGrpSpPr>
        <p:grpSpPr>
          <a:xfrm>
            <a:off x="0" y="457494"/>
            <a:ext cx="18288000" cy="1495425"/>
            <a:chOff x="0" y="0"/>
            <a:chExt cx="4816593" cy="393857"/>
          </a:xfrm>
        </p:grpSpPr>
        <p:sp>
          <p:nvSpPr>
            <p:cNvPr id="66" name="Freeform 6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67" name="TextBox 6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68" name="Freeform 68"/>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9" name="TextBox 69"/>
          <p:cNvSpPr txBox="1"/>
          <p:nvPr/>
        </p:nvSpPr>
        <p:spPr>
          <a:xfrm>
            <a:off x="2051383"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000000"/>
                </a:solidFill>
                <a:latin typeface="Montserrat Semi-Bold"/>
                <a:ea typeface="Montserrat Semi-Bold"/>
                <a:cs typeface="Montserrat Semi-Bold"/>
                <a:sym typeface="Montserrat Semi-Bold"/>
              </a:rPr>
              <a:t>Benjamin Shah</a:t>
            </a:r>
          </a:p>
        </p:txBody>
      </p:sp>
      <p:sp>
        <p:nvSpPr>
          <p:cNvPr id="70" name="TextBox 70"/>
          <p:cNvSpPr txBox="1"/>
          <p:nvPr/>
        </p:nvSpPr>
        <p:spPr>
          <a:xfrm>
            <a:off x="1497353" y="3980305"/>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In a world flooded with marketing noise, Thynk Unlimited stands out as a beacon of creativity and effectiveness.</a:t>
            </a:r>
          </a:p>
        </p:txBody>
      </p:sp>
      <p:sp>
        <p:nvSpPr>
          <p:cNvPr id="71" name="TextBox 71"/>
          <p:cNvSpPr txBox="1"/>
          <p:nvPr/>
        </p:nvSpPr>
        <p:spPr>
          <a:xfrm>
            <a:off x="7638814"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FFFFFF"/>
                </a:solidFill>
                <a:latin typeface="Montserrat Semi-Bold"/>
                <a:ea typeface="Montserrat Semi-Bold"/>
                <a:cs typeface="Montserrat Semi-Bold"/>
                <a:sym typeface="Montserrat Semi-Bold"/>
              </a:rPr>
              <a:t>Murad Naser </a:t>
            </a:r>
          </a:p>
        </p:txBody>
      </p:sp>
      <p:sp>
        <p:nvSpPr>
          <p:cNvPr id="72" name="TextBox 72"/>
          <p:cNvSpPr txBox="1"/>
          <p:nvPr/>
        </p:nvSpPr>
        <p:spPr>
          <a:xfrm>
            <a:off x="7084784" y="3980305"/>
            <a:ext cx="4118431" cy="1577975"/>
          </a:xfrm>
          <a:prstGeom prst="rect">
            <a:avLst/>
          </a:prstGeom>
        </p:spPr>
        <p:txBody>
          <a:bodyPr lIns="0" tIns="0" rIns="0" bIns="0" rtlCol="0" anchor="t">
            <a:spAutoFit/>
          </a:bodyPr>
          <a:lstStyle/>
          <a:p>
            <a:pPr marL="0" lvl="0" indent="0" algn="ctr">
              <a:lnSpc>
                <a:spcPts val="3189"/>
              </a:lnSpc>
            </a:pPr>
            <a:r>
              <a:rPr lang="en-US" sz="2199" b="1">
                <a:solidFill>
                  <a:srgbClr val="FFFFFF"/>
                </a:solidFill>
                <a:latin typeface="Open Sans Medium"/>
                <a:ea typeface="Open Sans Medium"/>
                <a:cs typeface="Open Sans Medium"/>
                <a:sym typeface="Open Sans Medium"/>
              </a:rPr>
              <a:t>The level of expertise and personalized attention to our unique needs has made them an invaluable partner.</a:t>
            </a:r>
          </a:p>
        </p:txBody>
      </p:sp>
      <p:sp>
        <p:nvSpPr>
          <p:cNvPr id="73" name="TextBox 73"/>
          <p:cNvSpPr txBox="1"/>
          <p:nvPr/>
        </p:nvSpPr>
        <p:spPr>
          <a:xfrm>
            <a:off x="13224462"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000000"/>
                </a:solidFill>
                <a:latin typeface="Montserrat Semi-Bold"/>
                <a:ea typeface="Montserrat Semi-Bold"/>
                <a:cs typeface="Montserrat Semi-Bold"/>
                <a:sym typeface="Montserrat Semi-Bold"/>
              </a:rPr>
              <a:t>Drew Feig</a:t>
            </a:r>
          </a:p>
        </p:txBody>
      </p:sp>
      <p:sp>
        <p:nvSpPr>
          <p:cNvPr id="74" name="TextBox 74"/>
          <p:cNvSpPr txBox="1"/>
          <p:nvPr/>
        </p:nvSpPr>
        <p:spPr>
          <a:xfrm>
            <a:off x="12670433" y="3980305"/>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I've been thoroughly impressed with the exceptional level of service and creativity they bring to the table.</a:t>
            </a:r>
          </a:p>
        </p:txBody>
      </p:sp>
      <p:sp>
        <p:nvSpPr>
          <p:cNvPr id="75" name="TextBox 75"/>
          <p:cNvSpPr txBox="1"/>
          <p:nvPr/>
        </p:nvSpPr>
        <p:spPr>
          <a:xfrm>
            <a:off x="839945" y="755626"/>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TESTIMONIAL</a:t>
            </a:r>
          </a:p>
        </p:txBody>
      </p:sp>
      <p:sp>
        <p:nvSpPr>
          <p:cNvPr id="76" name="TextBox 76"/>
          <p:cNvSpPr txBox="1"/>
          <p:nvPr/>
        </p:nvSpPr>
        <p:spPr>
          <a:xfrm>
            <a:off x="14848250" y="970256"/>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1653604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4106" y="486402"/>
            <a:ext cx="3050209" cy="580094"/>
            <a:chOff x="0" y="0"/>
            <a:chExt cx="4066944" cy="773459"/>
          </a:xfrm>
        </p:grpSpPr>
        <p:sp>
          <p:nvSpPr>
            <p:cNvPr id="3" name="Freeform 3"/>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Freeform 6"/>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Freeform 7"/>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8" name="Group 8"/>
          <p:cNvGrpSpPr/>
          <p:nvPr/>
        </p:nvGrpSpPr>
        <p:grpSpPr>
          <a:xfrm>
            <a:off x="4874106" y="8193906"/>
            <a:ext cx="3050209" cy="580094"/>
            <a:chOff x="0" y="0"/>
            <a:chExt cx="4066944" cy="773459"/>
          </a:xfrm>
        </p:grpSpPr>
        <p:sp>
          <p:nvSpPr>
            <p:cNvPr id="9" name="Freeform 9"/>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0" name="Freeform 10"/>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3" name="Freeform 13"/>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14" name="Group 14"/>
          <p:cNvGrpSpPr/>
          <p:nvPr/>
        </p:nvGrpSpPr>
        <p:grpSpPr>
          <a:xfrm>
            <a:off x="4874106" y="4350612"/>
            <a:ext cx="3050209" cy="580094"/>
            <a:chOff x="0" y="0"/>
            <a:chExt cx="4066944" cy="773459"/>
          </a:xfrm>
        </p:grpSpPr>
        <p:sp>
          <p:nvSpPr>
            <p:cNvPr id="15" name="Freeform 15"/>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6" name="Freeform 16"/>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7" name="Freeform 17"/>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8" name="Freeform 18"/>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9" name="Freeform 19"/>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20" name="Group 20"/>
          <p:cNvGrpSpPr/>
          <p:nvPr/>
        </p:nvGrpSpPr>
        <p:grpSpPr>
          <a:xfrm>
            <a:off x="13245744" y="893371"/>
            <a:ext cx="3050209" cy="580094"/>
            <a:chOff x="0" y="0"/>
            <a:chExt cx="4066944" cy="773459"/>
          </a:xfrm>
        </p:grpSpPr>
        <p:sp>
          <p:nvSpPr>
            <p:cNvPr id="21" name="Freeform 21"/>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2" name="Freeform 22"/>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3" name="Freeform 23"/>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4" name="Freeform 24"/>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5" name="Freeform 25"/>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26" name="Group 26"/>
          <p:cNvGrpSpPr/>
          <p:nvPr/>
        </p:nvGrpSpPr>
        <p:grpSpPr>
          <a:xfrm>
            <a:off x="13245744" y="4345923"/>
            <a:ext cx="3050209" cy="580094"/>
            <a:chOff x="0" y="0"/>
            <a:chExt cx="4066944" cy="773459"/>
          </a:xfrm>
        </p:grpSpPr>
        <p:sp>
          <p:nvSpPr>
            <p:cNvPr id="27" name="Freeform 27"/>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8" name="Freeform 28"/>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9" name="Freeform 29"/>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0" name="Freeform 30"/>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1" name="Freeform 31"/>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32" name="TextBox 32"/>
          <p:cNvSpPr txBox="1"/>
          <p:nvPr/>
        </p:nvSpPr>
        <p:spPr>
          <a:xfrm>
            <a:off x="4874106" y="1230142"/>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ALFREDO TORRES</a:t>
            </a:r>
          </a:p>
        </p:txBody>
      </p:sp>
      <p:sp>
        <p:nvSpPr>
          <p:cNvPr id="33" name="TextBox 33"/>
          <p:cNvSpPr txBox="1"/>
          <p:nvPr/>
        </p:nvSpPr>
        <p:spPr>
          <a:xfrm>
            <a:off x="4874106" y="5082669"/>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BAILEY DUPONT</a:t>
            </a:r>
          </a:p>
        </p:txBody>
      </p:sp>
      <p:sp>
        <p:nvSpPr>
          <p:cNvPr id="34" name="TextBox 34"/>
          <p:cNvSpPr txBox="1"/>
          <p:nvPr/>
        </p:nvSpPr>
        <p:spPr>
          <a:xfrm>
            <a:off x="4874106" y="8930653"/>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DANI MARTINEZ</a:t>
            </a:r>
          </a:p>
        </p:txBody>
      </p:sp>
      <p:sp>
        <p:nvSpPr>
          <p:cNvPr id="35" name="TextBox 35"/>
          <p:cNvSpPr txBox="1"/>
          <p:nvPr/>
        </p:nvSpPr>
        <p:spPr>
          <a:xfrm>
            <a:off x="13245744" y="1630117"/>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HAE-WON JEON</a:t>
            </a:r>
          </a:p>
        </p:txBody>
      </p:sp>
      <p:sp>
        <p:nvSpPr>
          <p:cNvPr id="36" name="TextBox 36"/>
          <p:cNvSpPr txBox="1"/>
          <p:nvPr/>
        </p:nvSpPr>
        <p:spPr>
          <a:xfrm>
            <a:off x="13245744" y="5082669"/>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CHAD GIBBONS</a:t>
            </a:r>
          </a:p>
        </p:txBody>
      </p:sp>
      <p:sp>
        <p:nvSpPr>
          <p:cNvPr id="37" name="TextBox 37"/>
          <p:cNvSpPr txBox="1"/>
          <p:nvPr/>
        </p:nvSpPr>
        <p:spPr>
          <a:xfrm>
            <a:off x="4874106" y="1585547"/>
            <a:ext cx="4013556" cy="1584027"/>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It addresses a real need in the market and has the potential to revolutionize the industry.</a:t>
            </a:r>
          </a:p>
        </p:txBody>
      </p:sp>
      <p:sp>
        <p:nvSpPr>
          <p:cNvPr id="38" name="TextBox 38"/>
          <p:cNvSpPr txBox="1"/>
          <p:nvPr/>
        </p:nvSpPr>
        <p:spPr>
          <a:xfrm>
            <a:off x="4874106" y="5438074"/>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Its unique features and benefits make it a game-changer in the market!</a:t>
            </a:r>
          </a:p>
        </p:txBody>
      </p:sp>
      <p:sp>
        <p:nvSpPr>
          <p:cNvPr id="39" name="TextBox 39"/>
          <p:cNvSpPr txBox="1"/>
          <p:nvPr/>
        </p:nvSpPr>
        <p:spPr>
          <a:xfrm>
            <a:off x="4874106" y="9286058"/>
            <a:ext cx="4013556" cy="784076"/>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Consumers are genuinely excited about this product!</a:t>
            </a:r>
          </a:p>
        </p:txBody>
      </p:sp>
      <p:sp>
        <p:nvSpPr>
          <p:cNvPr id="40" name="TextBox 40"/>
          <p:cNvSpPr txBox="1"/>
          <p:nvPr/>
        </p:nvSpPr>
        <p:spPr>
          <a:xfrm>
            <a:off x="13245744" y="1985523"/>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 have no doubt that it will be a tremendous success in the market.</a:t>
            </a:r>
          </a:p>
        </p:txBody>
      </p:sp>
      <p:sp>
        <p:nvSpPr>
          <p:cNvPr id="41" name="TextBox 41"/>
          <p:cNvSpPr txBox="1"/>
          <p:nvPr/>
        </p:nvSpPr>
        <p:spPr>
          <a:xfrm>
            <a:off x="13245744" y="5438074"/>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The positive feedback received so far is incredibly promising.</a:t>
            </a:r>
          </a:p>
        </p:txBody>
      </p:sp>
      <p:grpSp>
        <p:nvGrpSpPr>
          <p:cNvPr id="42" name="Group 42"/>
          <p:cNvGrpSpPr/>
          <p:nvPr/>
        </p:nvGrpSpPr>
        <p:grpSpPr>
          <a:xfrm>
            <a:off x="1157592" y="216866"/>
            <a:ext cx="3380536" cy="2952708"/>
            <a:chOff x="0" y="0"/>
            <a:chExt cx="1369624" cy="1196290"/>
          </a:xfrm>
        </p:grpSpPr>
        <p:sp>
          <p:nvSpPr>
            <p:cNvPr id="43" name="Freeform 4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4"/>
              <a:stretch>
                <a:fillRect b="-71841"/>
              </a:stretch>
            </a:blipFill>
          </p:spPr>
          <p:txBody>
            <a:bodyPr/>
            <a:lstStyle/>
            <a:p>
              <a:endParaRPr lang="zh-TW" altLang="en-US"/>
            </a:p>
          </p:txBody>
        </p:sp>
      </p:grpSp>
      <p:grpSp>
        <p:nvGrpSpPr>
          <p:cNvPr id="44" name="Group 44"/>
          <p:cNvGrpSpPr/>
          <p:nvPr/>
        </p:nvGrpSpPr>
        <p:grpSpPr>
          <a:xfrm>
            <a:off x="9531833" y="216866"/>
            <a:ext cx="3380536" cy="2952708"/>
            <a:chOff x="0" y="0"/>
            <a:chExt cx="1369624" cy="1196290"/>
          </a:xfrm>
        </p:grpSpPr>
        <p:sp>
          <p:nvSpPr>
            <p:cNvPr id="45" name="Freeform 45"/>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5"/>
              <a:stretch>
                <a:fillRect l="-46690" t="-80452" r="-34320" b="-130598"/>
              </a:stretch>
            </a:blipFill>
          </p:spPr>
          <p:txBody>
            <a:bodyPr/>
            <a:lstStyle/>
            <a:p>
              <a:endParaRPr lang="zh-TW" altLang="en-US"/>
            </a:p>
          </p:txBody>
        </p:sp>
      </p:grpSp>
      <p:grpSp>
        <p:nvGrpSpPr>
          <p:cNvPr id="46" name="Group 46"/>
          <p:cNvGrpSpPr/>
          <p:nvPr/>
        </p:nvGrpSpPr>
        <p:grpSpPr>
          <a:xfrm>
            <a:off x="1157592" y="3669417"/>
            <a:ext cx="3380536" cy="2952708"/>
            <a:chOff x="0" y="0"/>
            <a:chExt cx="1369624" cy="1196290"/>
          </a:xfrm>
        </p:grpSpPr>
        <p:sp>
          <p:nvSpPr>
            <p:cNvPr id="47" name="Freeform 47"/>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6"/>
              <a:stretch>
                <a:fillRect l="-10721" t="-17583" r="-20592" b="-108067"/>
              </a:stretch>
            </a:blipFill>
          </p:spPr>
          <p:txBody>
            <a:bodyPr/>
            <a:lstStyle/>
            <a:p>
              <a:endParaRPr lang="zh-TW" altLang="en-US"/>
            </a:p>
          </p:txBody>
        </p:sp>
      </p:grpSp>
      <p:grpSp>
        <p:nvGrpSpPr>
          <p:cNvPr id="48" name="Group 48"/>
          <p:cNvGrpSpPr/>
          <p:nvPr/>
        </p:nvGrpSpPr>
        <p:grpSpPr>
          <a:xfrm>
            <a:off x="9531833" y="3669417"/>
            <a:ext cx="3380536" cy="2952708"/>
            <a:chOff x="0" y="0"/>
            <a:chExt cx="1369624" cy="1196290"/>
          </a:xfrm>
        </p:grpSpPr>
        <p:sp>
          <p:nvSpPr>
            <p:cNvPr id="49" name="Freeform 49"/>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7"/>
              <a:stretch>
                <a:fillRect l="-28600" t="-13793" r="-32032" b="-70113"/>
              </a:stretch>
            </a:blipFill>
          </p:spPr>
          <p:txBody>
            <a:bodyPr/>
            <a:lstStyle/>
            <a:p>
              <a:endParaRPr lang="zh-TW" altLang="en-US"/>
            </a:p>
          </p:txBody>
        </p:sp>
      </p:grpSp>
      <p:grpSp>
        <p:nvGrpSpPr>
          <p:cNvPr id="50" name="Group 50"/>
          <p:cNvGrpSpPr/>
          <p:nvPr/>
        </p:nvGrpSpPr>
        <p:grpSpPr>
          <a:xfrm>
            <a:off x="1157592" y="7117426"/>
            <a:ext cx="3380536" cy="2952708"/>
            <a:chOff x="0" y="0"/>
            <a:chExt cx="1369624" cy="1196290"/>
          </a:xfrm>
        </p:grpSpPr>
        <p:sp>
          <p:nvSpPr>
            <p:cNvPr id="51" name="Freeform 51"/>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8"/>
              <a:stretch>
                <a:fillRect l="-37752" t="-100020" r="-49854" b="-122365"/>
              </a:stretch>
            </a:blipFill>
          </p:spPr>
          <p:txBody>
            <a:bodyPr/>
            <a:lstStyle/>
            <a:p>
              <a:endParaRPr lang="zh-TW" altLang="en-US"/>
            </a:p>
          </p:txBody>
        </p:sp>
      </p:grpSp>
      <p:sp>
        <p:nvSpPr>
          <p:cNvPr id="52" name="TextBox 52"/>
          <p:cNvSpPr txBox="1"/>
          <p:nvPr/>
        </p:nvSpPr>
        <p:spPr>
          <a:xfrm>
            <a:off x="9647854" y="8217585"/>
            <a:ext cx="7611446"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TESTIMONIAL</a:t>
            </a:r>
          </a:p>
        </p:txBody>
      </p:sp>
      <p:grpSp>
        <p:nvGrpSpPr>
          <p:cNvPr id="53" name="Group 53"/>
          <p:cNvGrpSpPr/>
          <p:nvPr/>
        </p:nvGrpSpPr>
        <p:grpSpPr>
          <a:xfrm>
            <a:off x="17259300" y="9243740"/>
            <a:ext cx="248490" cy="263050"/>
            <a:chOff x="0" y="-47625"/>
            <a:chExt cx="812800" cy="860425"/>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55" name="TextBox 5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6" name="Group 56"/>
          <p:cNvGrpSpPr/>
          <p:nvPr/>
        </p:nvGrpSpPr>
        <p:grpSpPr>
          <a:xfrm>
            <a:off x="780210" y="754566"/>
            <a:ext cx="248490" cy="263050"/>
            <a:chOff x="0" y="-47625"/>
            <a:chExt cx="812800" cy="860425"/>
          </a:xfrm>
        </p:grpSpPr>
        <p:sp>
          <p:nvSpPr>
            <p:cNvPr id="57" name="Freeform 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58" name="TextBox 5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431804"/>
            <a:ext cx="21203378" cy="8528766"/>
            <a:chOff x="0" y="-47625"/>
            <a:chExt cx="1128752" cy="454025"/>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b="1" spc="579">
                <a:solidFill>
                  <a:srgbClr val="000000"/>
                </a:solidFill>
                <a:latin typeface="Helios Extended Bold"/>
                <a:ea typeface="Helios Extended Bold"/>
                <a:cs typeface="Helios Extended Bold"/>
                <a:sym typeface="Helios Extended Bold"/>
              </a:rPr>
              <a:t>THANK YOU</a:t>
            </a:r>
          </a:p>
        </p:txBody>
      </p:sp>
      <p:grpSp>
        <p:nvGrpSpPr>
          <p:cNvPr id="6" name="Group 6"/>
          <p:cNvGrpSpPr/>
          <p:nvPr/>
        </p:nvGrpSpPr>
        <p:grpSpPr>
          <a:xfrm>
            <a:off x="1028700" y="8995250"/>
            <a:ext cx="248490" cy="263050"/>
            <a:chOff x="0" y="-47625"/>
            <a:chExt cx="812800" cy="860425"/>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1414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600950" y="6751653"/>
            <a:ext cx="3086100" cy="985184"/>
            <a:chOff x="0" y="-47625"/>
            <a:chExt cx="812800" cy="259472"/>
          </a:xfrm>
        </p:grpSpPr>
        <p:sp>
          <p:nvSpPr>
            <p:cNvPr id="13" name="Freeform 13"/>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zh-TW" altLang="en-US"/>
            </a:p>
          </p:txBody>
        </p:sp>
        <p:sp>
          <p:nvSpPr>
            <p:cNvPr id="14" name="TextBox 14"/>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02 May, 2024</a:t>
              </a:r>
            </a:p>
          </p:txBody>
        </p:sp>
      </p:grpSp>
      <p:sp>
        <p:nvSpPr>
          <p:cNvPr id="15" name="Freeform 15"/>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6" name="TextBox 16"/>
          <p:cNvSpPr txBox="1"/>
          <p:nvPr/>
        </p:nvSpPr>
        <p:spPr>
          <a:xfrm>
            <a:off x="2958126" y="3130005"/>
            <a:ext cx="12371749" cy="405616"/>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ea typeface="Lato"/>
                <a:cs typeface="Lato"/>
                <a:sym typeface="Lato"/>
              </a:rPr>
              <a:t>Timmerman Industries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txBody>
          <a:bodyPr/>
          <a:lstStyle/>
          <a:p>
            <a:endParaRPr lang="zh-TW" altLang="en-US"/>
          </a:p>
        </p:txBody>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txBody>
            <a:bodyPr/>
            <a:lstStyle/>
            <a:p>
              <a:endParaRPr lang="zh-TW" alt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Freeform 12"/>
          <p:cNvSpPr/>
          <p:nvPr/>
        </p:nvSpPr>
        <p:spPr>
          <a:xfrm>
            <a:off x="1124956" y="656036"/>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txBody>
            <a:bodyPr/>
            <a:lstStyle/>
            <a:p>
              <a:endParaRPr lang="zh-TW" altLang="en-US"/>
            </a:p>
          </p:txBody>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7" name="TextBox 17"/>
          <p:cNvSpPr txBox="1"/>
          <p:nvPr/>
        </p:nvSpPr>
        <p:spPr>
          <a:xfrm>
            <a:off x="981075" y="2874521"/>
            <a:ext cx="14166687" cy="2678850"/>
          </a:xfrm>
          <a:prstGeom prst="rect">
            <a:avLst/>
          </a:prstGeom>
        </p:spPr>
        <p:txBody>
          <a:bodyPr lIns="0" tIns="0" rIns="0" bIns="0" rtlCol="0" anchor="t">
            <a:spAutoFit/>
          </a:bodyPr>
          <a:lstStyle/>
          <a:p>
            <a:pPr algn="l">
              <a:lnSpc>
                <a:spcPts val="21873"/>
              </a:lnSpc>
            </a:pPr>
            <a:r>
              <a:rPr lang="en-US" sz="15624" b="1">
                <a:solidFill>
                  <a:srgbClr val="17726D"/>
                </a:solidFill>
                <a:latin typeface="Inter Bold"/>
                <a:ea typeface="Inter Bold"/>
                <a:cs typeface="Inter Bold"/>
                <a:sym typeface="Inter Bold"/>
              </a:rPr>
              <a:t>PITCH DECK</a:t>
            </a:r>
          </a:p>
        </p:txBody>
      </p:sp>
      <p:sp>
        <p:nvSpPr>
          <p:cNvPr id="18" name="TextBox 18"/>
          <p:cNvSpPr txBox="1"/>
          <p:nvPr/>
        </p:nvSpPr>
        <p:spPr>
          <a:xfrm>
            <a:off x="1074658" y="9213231"/>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Medium"/>
                <a:ea typeface="Open Sans Medium"/>
                <a:cs typeface="Open Sans Medium"/>
                <a:sym typeface="Open Sans Medium"/>
              </a:rPr>
              <a:t>+123-456-7890 </a:t>
            </a:r>
          </a:p>
        </p:txBody>
      </p:sp>
      <p:sp>
        <p:nvSpPr>
          <p:cNvPr id="19" name="TextBox 19"/>
          <p:cNvSpPr txBox="1"/>
          <p:nvPr/>
        </p:nvSpPr>
        <p:spPr>
          <a:xfrm>
            <a:off x="1074658" y="8881603"/>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Telephone</a:t>
            </a:r>
          </a:p>
        </p:txBody>
      </p:sp>
      <p:sp>
        <p:nvSpPr>
          <p:cNvPr id="20" name="TextBox 20"/>
          <p:cNvSpPr txBox="1"/>
          <p:nvPr/>
        </p:nvSpPr>
        <p:spPr>
          <a:xfrm>
            <a:off x="3575225" y="9213231"/>
            <a:ext cx="2725663" cy="605155"/>
          </a:xfrm>
          <a:prstGeom prst="rect">
            <a:avLst/>
          </a:prstGeom>
        </p:spPr>
        <p:txBody>
          <a:bodyPr lIns="0" tIns="0" rIns="0" bIns="0" rtlCol="0" anchor="t">
            <a:spAutoFit/>
          </a:bodyPr>
          <a:lstStyle/>
          <a:p>
            <a:pPr algn="just">
              <a:lnSpc>
                <a:spcPts val="2479"/>
              </a:lnSpc>
            </a:pPr>
            <a:r>
              <a:rPr lang="en-US" sz="1599">
                <a:solidFill>
                  <a:srgbClr val="000000"/>
                </a:solidFill>
                <a:latin typeface="Open Sans"/>
                <a:ea typeface="Open Sans"/>
                <a:cs typeface="Open Sans"/>
                <a:sym typeface="Open Sans"/>
              </a:rPr>
              <a:t>123 Anywhere St., Any City, </a:t>
            </a:r>
          </a:p>
          <a:p>
            <a:pPr marL="0" lvl="0" indent="0" algn="just">
              <a:lnSpc>
                <a:spcPts val="2479"/>
              </a:lnSpc>
            </a:pPr>
            <a:r>
              <a:rPr lang="en-US" sz="1599">
                <a:solidFill>
                  <a:srgbClr val="000000"/>
                </a:solidFill>
                <a:latin typeface="Open Sans"/>
                <a:ea typeface="Open Sans"/>
                <a:cs typeface="Open Sans"/>
                <a:sym typeface="Open Sans"/>
              </a:rPr>
              <a:t>ST 12345 </a:t>
            </a:r>
          </a:p>
        </p:txBody>
      </p:sp>
      <p:sp>
        <p:nvSpPr>
          <p:cNvPr id="21" name="TextBox 21"/>
          <p:cNvSpPr txBox="1"/>
          <p:nvPr/>
        </p:nvSpPr>
        <p:spPr>
          <a:xfrm>
            <a:off x="6824763" y="9213231"/>
            <a:ext cx="2868747" cy="290830"/>
          </a:xfrm>
          <a:prstGeom prst="rect">
            <a:avLst/>
          </a:prstGeom>
        </p:spPr>
        <p:txBody>
          <a:bodyPr lIns="0" tIns="0" rIns="0" bIns="0" rtlCol="0" anchor="t">
            <a:spAutoFit/>
          </a:bodyPr>
          <a:lstStyle/>
          <a:p>
            <a:pPr marL="0" lvl="0" indent="0" algn="just">
              <a:lnSpc>
                <a:spcPts val="2479"/>
              </a:lnSpc>
            </a:pPr>
            <a:r>
              <a:rPr lang="en-US" sz="1599">
                <a:solidFill>
                  <a:srgbClr val="000000"/>
                </a:solidFill>
                <a:latin typeface="Open Sans"/>
                <a:ea typeface="Open Sans"/>
                <a:cs typeface="Open Sans"/>
                <a:sym typeface="Open Sans"/>
              </a:rPr>
              <a:t>www.reallygreatsite.com </a:t>
            </a:r>
          </a:p>
        </p:txBody>
      </p:sp>
      <p:sp>
        <p:nvSpPr>
          <p:cNvPr id="22" name="TextBox 22"/>
          <p:cNvSpPr txBox="1"/>
          <p:nvPr/>
        </p:nvSpPr>
        <p:spPr>
          <a:xfrm>
            <a:off x="3575225" y="8881603"/>
            <a:ext cx="2725663"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Address</a:t>
            </a:r>
          </a:p>
        </p:txBody>
      </p:sp>
      <p:sp>
        <p:nvSpPr>
          <p:cNvPr id="23" name="TextBox 23"/>
          <p:cNvSpPr txBox="1"/>
          <p:nvPr/>
        </p:nvSpPr>
        <p:spPr>
          <a:xfrm>
            <a:off x="6824763" y="8881603"/>
            <a:ext cx="2868747"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Website</a:t>
            </a:r>
          </a:p>
        </p:txBody>
      </p:sp>
      <p:sp>
        <p:nvSpPr>
          <p:cNvPr id="24" name="TextBox 24"/>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a:solidFill>
                  <a:srgbClr val="000000"/>
                </a:solidFill>
                <a:latin typeface="Open Sans Bold"/>
                <a:ea typeface="Open Sans Bold"/>
                <a:cs typeface="Open Sans Bold"/>
                <a:sym typeface="Open Sans Bold"/>
              </a:rPr>
              <a:t>December 2023</a:t>
            </a: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a:solidFill>
                  <a:srgbClr val="000000"/>
                </a:solidFill>
                <a:latin typeface="Open Sans Semi-Bold"/>
                <a:ea typeface="Open Sans Semi-Bold"/>
                <a:cs typeface="Open Sans Semi-Bold"/>
                <a:sym typeface="Open Sans Semi-Bold"/>
              </a:rPr>
              <a:t>BUSINESS PRESENTATION</a:t>
            </a:r>
          </a:p>
        </p:txBody>
      </p:sp>
      <p:sp>
        <p:nvSpPr>
          <p:cNvPr id="26" name="TextBox 26"/>
          <p:cNvSpPr txBox="1"/>
          <p:nvPr/>
        </p:nvSpPr>
        <p:spPr>
          <a:xfrm>
            <a:off x="1857293" y="662932"/>
            <a:ext cx="3191396" cy="422275"/>
          </a:xfrm>
          <a:prstGeom prst="rect">
            <a:avLst/>
          </a:prstGeom>
        </p:spPr>
        <p:txBody>
          <a:bodyPr lIns="0" tIns="0" rIns="0" bIns="0" rtlCol="0" anchor="t">
            <a:spAutoFit/>
          </a:bodyPr>
          <a:lstStyle/>
          <a:p>
            <a:pPr algn="l">
              <a:lnSpc>
                <a:spcPts val="3499"/>
              </a:lnSpc>
            </a:pPr>
            <a:r>
              <a:rPr lang="en-US" sz="2499" b="1">
                <a:solidFill>
                  <a:srgbClr val="000000"/>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221805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86" y="431804"/>
            <a:ext cx="21996186" cy="8528766"/>
            <a:chOff x="0" y="-47625"/>
            <a:chExt cx="1170957" cy="454025"/>
          </a:xfrm>
        </p:grpSpPr>
        <p:sp>
          <p:nvSpPr>
            <p:cNvPr id="3" name="Freeform 3"/>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379470" y="1901108"/>
            <a:ext cx="15529061" cy="997902"/>
          </a:xfrm>
          <a:prstGeom prst="rect">
            <a:avLst/>
          </a:prstGeom>
        </p:spPr>
        <p:txBody>
          <a:bodyPr lIns="0" tIns="0" rIns="0" bIns="0" rtlCol="0" anchor="t">
            <a:spAutoFit/>
          </a:bodyPr>
          <a:lstStyle/>
          <a:p>
            <a:pPr marL="0" lvl="0" indent="0" algn="ctr">
              <a:lnSpc>
                <a:spcPts val="8400"/>
              </a:lnSpc>
            </a:pPr>
            <a:r>
              <a:rPr lang="zh-TW" altLang="en-US" sz="6000" b="1" spc="300">
                <a:solidFill>
                  <a:srgbClr val="000000"/>
                </a:solidFill>
                <a:latin typeface="Helios Extended Bold"/>
                <a:ea typeface="Helios Extended Bold"/>
                <a:cs typeface="Helios Extended Bold"/>
                <a:sym typeface="Helios Extended Bold"/>
              </a:rPr>
              <a:t>保護機制</a:t>
            </a:r>
            <a:endParaRPr lang="en-US" sz="6000" b="1" spc="300">
              <a:solidFill>
                <a:srgbClr val="000000"/>
              </a:solidFill>
              <a:latin typeface="Helios Extended Bold"/>
              <a:ea typeface="Helios Extended Bold"/>
              <a:cs typeface="Helios Extended Bold"/>
              <a:sym typeface="Helios Extended Bold"/>
            </a:endParaRPr>
          </a:p>
        </p:txBody>
      </p:sp>
      <p:sp>
        <p:nvSpPr>
          <p:cNvPr id="6" name="TextBox 6"/>
          <p:cNvSpPr txBox="1"/>
          <p:nvPr/>
        </p:nvSpPr>
        <p:spPr>
          <a:xfrm>
            <a:off x="-3853163" y="4131367"/>
            <a:ext cx="15529061" cy="4062587"/>
          </a:xfrm>
          <a:prstGeom prst="rect">
            <a:avLst/>
          </a:prstGeom>
        </p:spPr>
        <p:txBody>
          <a:bodyPr lIns="0" tIns="0" rIns="0" bIns="0" rtlCol="0" anchor="t">
            <a:spAutoFit/>
          </a:bodyPr>
          <a:lstStyle/>
          <a:p>
            <a:pPr algn="ctr">
              <a:lnSpc>
                <a:spcPts val="3219"/>
              </a:lnSpc>
              <a:spcBef>
                <a:spcPct val="0"/>
              </a:spcBef>
            </a:pPr>
            <a:endParaRPr lang="zh-TW" altLang="en-US" sz="2250" spc="229" dirty="0">
              <a:latin typeface="Calibri"/>
              <a:ea typeface="新細明體" panose="02020500000000000000" pitchFamily="18" charset="-120"/>
              <a:cs typeface="Calibri"/>
            </a:endParaRPr>
          </a:p>
          <a:p>
            <a:pPr algn="ctr">
              <a:lnSpc>
                <a:spcPts val="3219"/>
              </a:lnSpc>
              <a:spcBef>
                <a:spcPct val="0"/>
              </a:spcBef>
            </a:pPr>
            <a:r>
              <a:rPr lang="zh-TW" altLang="en-US" sz="3200" spc="229" dirty="0">
                <a:latin typeface="Lato"/>
                <a:ea typeface="Lato"/>
                <a:cs typeface="Lato"/>
              </a:rPr>
              <a:t>賠償機制：</a:t>
            </a:r>
            <a:endParaRPr lang="zh-TW" sz="3200" dirty="0">
              <a:latin typeface="Calibri"/>
              <a:ea typeface="新細明體" panose="02020500000000000000" pitchFamily="18" charset="-120"/>
              <a:cs typeface="Calibri"/>
            </a:endParaRPr>
          </a:p>
          <a:p>
            <a:pPr algn="ctr">
              <a:lnSpc>
                <a:spcPts val="3219"/>
              </a:lnSpc>
              <a:spcBef>
                <a:spcPct val="0"/>
              </a:spcBef>
            </a:pPr>
            <a:endParaRPr lang="zh-TW" altLang="en-US" sz="3200" spc="229" dirty="0">
              <a:latin typeface="Lato"/>
              <a:ea typeface="Lato"/>
              <a:cs typeface="Lato"/>
            </a:endParaRPr>
          </a:p>
          <a:p>
            <a:pPr lvl="0" algn="ctr">
              <a:lnSpc>
                <a:spcPts val="3219"/>
              </a:lnSpc>
              <a:spcBef>
                <a:spcPct val="0"/>
              </a:spcBef>
            </a:pPr>
            <a:r>
              <a:rPr lang="zh-TW" altLang="en-US" sz="3200" spc="229" dirty="0">
                <a:latin typeface="Lato"/>
                <a:ea typeface="Lato"/>
                <a:cs typeface="Lato"/>
              </a:rPr>
              <a:t>賣家需要先行存入保證金</a:t>
            </a:r>
            <a:endParaRPr lang="zh-TW" altLang="en-US" sz="3200" spc="229" dirty="0">
              <a:latin typeface="Lato"/>
              <a:ea typeface="新細明體"/>
              <a:cs typeface="Lato"/>
            </a:endParaRPr>
          </a:p>
          <a:p>
            <a:pPr algn="ctr">
              <a:lnSpc>
                <a:spcPts val="3219"/>
              </a:lnSpc>
              <a:spcBef>
                <a:spcPct val="0"/>
              </a:spcBef>
            </a:pPr>
            <a:endParaRPr lang="zh-TW" altLang="en-US" sz="3200" spc="229" dirty="0">
              <a:latin typeface="Lato"/>
              <a:ea typeface="Lato"/>
              <a:cs typeface="Lato"/>
            </a:endParaRPr>
          </a:p>
          <a:p>
            <a:pPr algn="ctr">
              <a:lnSpc>
                <a:spcPts val="3219"/>
              </a:lnSpc>
              <a:spcBef>
                <a:spcPct val="0"/>
              </a:spcBef>
            </a:pPr>
            <a:endParaRPr lang="zh-TW" altLang="en-US" sz="3200" spc="229" dirty="0">
              <a:latin typeface="Lato"/>
              <a:ea typeface="Lato"/>
              <a:cs typeface="Lato"/>
            </a:endParaRPr>
          </a:p>
          <a:p>
            <a:pPr algn="ctr">
              <a:lnSpc>
                <a:spcPts val="3219"/>
              </a:lnSpc>
              <a:spcBef>
                <a:spcPct val="0"/>
              </a:spcBef>
            </a:pPr>
            <a:r>
              <a:rPr lang="zh-TW" altLang="en-US" sz="3200" spc="229" dirty="0">
                <a:latin typeface="Lato"/>
                <a:ea typeface="Lato"/>
                <a:cs typeface="Lato"/>
              </a:rPr>
              <a:t>懲罰機制：</a:t>
            </a:r>
            <a:endParaRPr lang="zh-TW" altLang="en-US" sz="3200" spc="229" dirty="0">
              <a:latin typeface="Lato"/>
              <a:ea typeface="+mn-lt"/>
              <a:cs typeface="Lato"/>
            </a:endParaRPr>
          </a:p>
          <a:p>
            <a:pPr algn="ctr">
              <a:lnSpc>
                <a:spcPts val="3219"/>
              </a:lnSpc>
              <a:spcBef>
                <a:spcPct val="0"/>
              </a:spcBef>
            </a:pPr>
            <a:endParaRPr lang="zh-TW" altLang="en-US" sz="3200" spc="229" dirty="0">
              <a:latin typeface="Lato"/>
              <a:ea typeface="+mn-lt"/>
              <a:cs typeface="Lato"/>
            </a:endParaRPr>
          </a:p>
          <a:p>
            <a:pPr algn="ctr">
              <a:lnSpc>
                <a:spcPts val="3219"/>
              </a:lnSpc>
              <a:spcBef>
                <a:spcPct val="0"/>
              </a:spcBef>
            </a:pPr>
            <a:r>
              <a:rPr lang="zh-TW" sz="3200" spc="229" dirty="0">
                <a:ea typeface="+mn-lt"/>
                <a:cs typeface="+mn-lt"/>
              </a:rPr>
              <a:t>賣家</a:t>
            </a:r>
            <a:r>
              <a:rPr lang="zh-TW" altLang="en-US" sz="3200" spc="229" dirty="0">
                <a:ea typeface="+mn-lt"/>
                <a:cs typeface="+mn-lt"/>
              </a:rPr>
              <a:t>若是詐</a:t>
            </a:r>
            <a:r>
              <a:rPr lang="zh-TW" sz="3200" spc="229" dirty="0">
                <a:ea typeface="+mn-lt"/>
                <a:cs typeface="+mn-lt"/>
              </a:rPr>
              <a:t>騙一次就驅逐</a:t>
            </a:r>
            <a:endParaRPr lang="zh-TW" altLang="en-US" sz="3200" spc="229" dirty="0">
              <a:latin typeface="Lato"/>
              <a:ea typeface="Lato"/>
              <a:cs typeface="Lato"/>
            </a:endParaRPr>
          </a:p>
          <a:p>
            <a:pPr marL="342900" indent="-342900" algn="ctr">
              <a:lnSpc>
                <a:spcPts val="3219"/>
              </a:lnSpc>
              <a:spcBef>
                <a:spcPct val="0"/>
              </a:spcBef>
              <a:buFont typeface="Arial"/>
              <a:buChar char="•"/>
            </a:pPr>
            <a:endParaRPr lang="zh-TW" altLang="en-US" sz="2250" spc="229" dirty="0">
              <a:latin typeface="Lato"/>
              <a:ea typeface="Lato"/>
              <a:cs typeface="Lato"/>
            </a:endParaRPr>
          </a:p>
        </p:txBody>
      </p:sp>
      <p:grpSp>
        <p:nvGrpSpPr>
          <p:cNvPr id="9" name="Group 9"/>
          <p:cNvGrpSpPr/>
          <p:nvPr/>
        </p:nvGrpSpPr>
        <p:grpSpPr>
          <a:xfrm>
            <a:off x="1028700" y="899525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7010810" y="1014140"/>
            <a:ext cx="248490" cy="263050"/>
            <a:chOff x="0" y="-47625"/>
            <a:chExt cx="812800" cy="860425"/>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5" name="圖片 14" descr="一張含有 圖形, 美工圖案, 螢幕擷取畫面, 平面設計 的圖片&#10;&#10;自動產生的描述">
            <a:extLst>
              <a:ext uri="{FF2B5EF4-FFF2-40B4-BE49-F238E27FC236}">
                <a16:creationId xmlns:a16="http://schemas.microsoft.com/office/drawing/2014/main" id="{95D4F970-6546-E94E-F8E3-A21A20A89D94}"/>
              </a:ext>
            </a:extLst>
          </p:cNvPr>
          <p:cNvPicPr>
            <a:picLocks noChangeAspect="1"/>
          </p:cNvPicPr>
          <p:nvPr/>
        </p:nvPicPr>
        <p:blipFill>
          <a:blip r:embed="rId2"/>
          <a:stretch>
            <a:fillRect/>
          </a:stretch>
        </p:blipFill>
        <p:spPr>
          <a:xfrm>
            <a:off x="7292829" y="4540193"/>
            <a:ext cx="3670884" cy="3670884"/>
          </a:xfrm>
          <a:prstGeom prst="rect">
            <a:avLst/>
          </a:prstGeom>
        </p:spPr>
      </p:pic>
      <p:sp>
        <p:nvSpPr>
          <p:cNvPr id="18" name="TextBox 3">
            <a:extLst>
              <a:ext uri="{FF2B5EF4-FFF2-40B4-BE49-F238E27FC236}">
                <a16:creationId xmlns:a16="http://schemas.microsoft.com/office/drawing/2014/main" id="{6DA6BAC9-0AE0-5456-D48B-4ACD48149F1B}"/>
              </a:ext>
            </a:extLst>
          </p:cNvPr>
          <p:cNvSpPr txBox="1"/>
          <p:nvPr/>
        </p:nvSpPr>
        <p:spPr>
          <a:xfrm>
            <a:off x="12054460" y="2280583"/>
            <a:ext cx="4775418" cy="1229247"/>
          </a:xfrm>
          <a:prstGeom prst="rect">
            <a:avLst/>
          </a:prstGeom>
        </p:spPr>
        <p:txBody>
          <a:bodyPr lIns="0" tIns="0" rIns="0" bIns="0" rtlCol="0" anchor="t">
            <a:spAutoFit/>
          </a:bodyPr>
          <a:lstStyle/>
          <a:p>
            <a:pPr marL="0" lvl="0" indent="0" algn="ctr">
              <a:lnSpc>
                <a:spcPts val="11200"/>
              </a:lnSpc>
            </a:pPr>
            <a:r>
              <a:rPr lang="zh-TW" altLang="en-US" sz="4800" b="1" spc="400">
                <a:solidFill>
                  <a:schemeClr val="tx1">
                    <a:lumMod val="65000"/>
                    <a:lumOff val="35000"/>
                  </a:schemeClr>
                </a:solidFill>
                <a:latin typeface="Helios Extended Bold"/>
                <a:ea typeface="Helios Extended Bold"/>
                <a:cs typeface="Helios Extended Bold"/>
                <a:sym typeface="Helios Extended Bold"/>
              </a:rPr>
              <a:t>買家</a:t>
            </a:r>
            <a:endParaRPr lang="en-US" sz="4800" b="1" spc="400">
              <a:solidFill>
                <a:schemeClr val="tx1">
                  <a:lumMod val="65000"/>
                  <a:lumOff val="35000"/>
                </a:schemeClr>
              </a:solidFill>
              <a:latin typeface="Helios Extended Bold"/>
              <a:ea typeface="Helios Extended Bold"/>
              <a:cs typeface="Helios Extended Bold"/>
            </a:endParaRPr>
          </a:p>
        </p:txBody>
      </p:sp>
      <p:sp>
        <p:nvSpPr>
          <p:cNvPr id="19" name="TextBox 6">
            <a:extLst>
              <a:ext uri="{FF2B5EF4-FFF2-40B4-BE49-F238E27FC236}">
                <a16:creationId xmlns:a16="http://schemas.microsoft.com/office/drawing/2014/main" id="{D4546C06-CEFE-03DC-E40F-F4FCBBBB2B09}"/>
              </a:ext>
            </a:extLst>
          </p:cNvPr>
          <p:cNvSpPr txBox="1"/>
          <p:nvPr/>
        </p:nvSpPr>
        <p:spPr>
          <a:xfrm>
            <a:off x="6811342" y="4487899"/>
            <a:ext cx="15529061" cy="3652218"/>
          </a:xfrm>
          <a:prstGeom prst="rect">
            <a:avLst/>
          </a:prstGeom>
        </p:spPr>
        <p:txBody>
          <a:bodyPr lIns="0" tIns="0" rIns="0" bIns="0" rtlCol="0" anchor="t">
            <a:spAutoFit/>
          </a:bodyPr>
          <a:lstStyle/>
          <a:p>
            <a:pPr algn="ctr">
              <a:lnSpc>
                <a:spcPts val="3219"/>
              </a:lnSpc>
              <a:spcBef>
                <a:spcPct val="0"/>
              </a:spcBef>
            </a:pPr>
            <a:r>
              <a:rPr lang="zh-TW" altLang="en-US" sz="3200" spc="229">
                <a:latin typeface="Lato"/>
                <a:ea typeface="Lato"/>
                <a:cs typeface="Lato"/>
              </a:rPr>
              <a:t>驗證機制：</a:t>
            </a:r>
            <a:endParaRPr lang="zh-TW" sz="3200">
              <a:latin typeface="Calibri"/>
              <a:ea typeface="新細明體" panose="02020500000000000000" pitchFamily="18" charset="-120"/>
              <a:cs typeface="Calibri"/>
            </a:endParaRPr>
          </a:p>
          <a:p>
            <a:pPr algn="ctr">
              <a:lnSpc>
                <a:spcPts val="3219"/>
              </a:lnSpc>
              <a:spcBef>
                <a:spcPct val="0"/>
              </a:spcBef>
            </a:pPr>
            <a:endParaRPr lang="zh-TW" altLang="en-US" sz="3200" spc="229">
              <a:latin typeface="Lato"/>
              <a:ea typeface="+mn-lt"/>
              <a:cs typeface="Lato"/>
            </a:endParaRPr>
          </a:p>
          <a:p>
            <a:pPr algn="ctr">
              <a:lnSpc>
                <a:spcPts val="3219"/>
              </a:lnSpc>
              <a:spcBef>
                <a:spcPct val="0"/>
              </a:spcBef>
            </a:pPr>
            <a:r>
              <a:rPr lang="zh-TW" altLang="en-US" sz="3200" spc="229">
                <a:latin typeface="Lato"/>
                <a:ea typeface="+mn-lt"/>
                <a:cs typeface="Lato"/>
              </a:rPr>
              <a:t>買家成功</a:t>
            </a:r>
            <a:r>
              <a:rPr lang="zh-TW" sz="3200" spc="229">
                <a:ea typeface="+mn-lt"/>
                <a:cs typeface="+mn-lt"/>
              </a:rPr>
              <a:t>進到會場才匯</a:t>
            </a:r>
            <a:r>
              <a:rPr lang="zh-TW" altLang="en-US" sz="3200" spc="229">
                <a:ea typeface="+mn-lt"/>
                <a:cs typeface="+mn-lt"/>
              </a:rPr>
              <a:t>款</a:t>
            </a:r>
            <a:endParaRPr lang="zh-TW" altLang="en-US" sz="3200" spc="229">
              <a:latin typeface="Calibri"/>
              <a:ea typeface="新細明體" panose="02020500000000000000" pitchFamily="18" charset="-120"/>
              <a:cs typeface="Calibri"/>
            </a:endParaRPr>
          </a:p>
          <a:p>
            <a:pPr algn="ctr">
              <a:lnSpc>
                <a:spcPts val="3219"/>
              </a:lnSpc>
              <a:spcBef>
                <a:spcPct val="0"/>
              </a:spcBef>
            </a:pPr>
            <a:endParaRPr lang="zh-TW" altLang="en-US" sz="3200" spc="229">
              <a:latin typeface="Calibri"/>
              <a:ea typeface="Lato"/>
              <a:cs typeface="Calibri"/>
            </a:endParaRPr>
          </a:p>
          <a:p>
            <a:pPr algn="ctr">
              <a:lnSpc>
                <a:spcPts val="3219"/>
              </a:lnSpc>
              <a:spcBef>
                <a:spcPct val="0"/>
              </a:spcBef>
            </a:pPr>
            <a:endParaRPr lang="zh-TW" altLang="en-US" sz="3200" spc="229">
              <a:latin typeface="Calibri"/>
              <a:ea typeface="Lato"/>
              <a:cs typeface="Calibri"/>
            </a:endParaRPr>
          </a:p>
          <a:p>
            <a:pPr algn="ctr">
              <a:lnSpc>
                <a:spcPts val="3219"/>
              </a:lnSpc>
              <a:spcBef>
                <a:spcPct val="0"/>
              </a:spcBef>
            </a:pPr>
            <a:r>
              <a:rPr lang="zh-TW" altLang="en-US" sz="3200" spc="229">
                <a:latin typeface="Lato"/>
                <a:ea typeface="Lato"/>
                <a:cs typeface="Lato"/>
              </a:rPr>
              <a:t>證明機制：</a:t>
            </a:r>
            <a:endParaRPr lang="zh-TW" altLang="en-US" sz="3200">
              <a:ea typeface="新細明體" panose="02020500000000000000" pitchFamily="18" charset="-120"/>
              <a:cs typeface="+mn-lt"/>
            </a:endParaRPr>
          </a:p>
          <a:p>
            <a:pPr algn="ctr">
              <a:lnSpc>
                <a:spcPts val="3219"/>
              </a:lnSpc>
              <a:spcBef>
                <a:spcPct val="0"/>
              </a:spcBef>
            </a:pPr>
            <a:endParaRPr lang="zh-TW" altLang="en-US" sz="3200" spc="229">
              <a:latin typeface="Lato"/>
              <a:ea typeface="+mn-lt"/>
              <a:cs typeface="Lato"/>
            </a:endParaRPr>
          </a:p>
          <a:p>
            <a:pPr lvl="0" algn="ctr">
              <a:lnSpc>
                <a:spcPts val="3219"/>
              </a:lnSpc>
              <a:spcBef>
                <a:spcPct val="0"/>
              </a:spcBef>
            </a:pPr>
            <a:r>
              <a:rPr lang="zh-TW" sz="3200" spc="229">
                <a:ea typeface="+mn-lt"/>
                <a:cs typeface="+mn-lt"/>
              </a:rPr>
              <a:t>買家需證明</a:t>
            </a:r>
            <a:r>
              <a:rPr lang="zh-TW" altLang="en-US" sz="3200" spc="229">
                <a:ea typeface="+mn-lt"/>
                <a:cs typeface="+mn-lt"/>
              </a:rPr>
              <a:t>購買</a:t>
            </a:r>
            <a:r>
              <a:rPr lang="zh-TW" sz="3200" spc="229">
                <a:ea typeface="+mn-lt"/>
                <a:cs typeface="+mn-lt"/>
              </a:rPr>
              <a:t>票務無效</a:t>
            </a:r>
            <a:endParaRPr lang="zh-TW" sz="3200">
              <a:ea typeface="新細明體"/>
              <a:cs typeface="Calibri"/>
            </a:endParaRPr>
          </a:p>
          <a:p>
            <a:pPr marL="342900" indent="-342900" algn="ctr">
              <a:lnSpc>
                <a:spcPts val="3219"/>
              </a:lnSpc>
              <a:spcBef>
                <a:spcPct val="0"/>
              </a:spcBef>
              <a:buFont typeface="Arial"/>
              <a:buChar char="•"/>
            </a:pPr>
            <a:endParaRPr lang="zh-TW" altLang="en-US" sz="2250" spc="229">
              <a:latin typeface="Lato"/>
              <a:ea typeface="Lato"/>
              <a:cs typeface="Lato"/>
            </a:endParaRPr>
          </a:p>
        </p:txBody>
      </p:sp>
      <p:sp>
        <p:nvSpPr>
          <p:cNvPr id="20" name="TextBox 3">
            <a:extLst>
              <a:ext uri="{FF2B5EF4-FFF2-40B4-BE49-F238E27FC236}">
                <a16:creationId xmlns:a16="http://schemas.microsoft.com/office/drawing/2014/main" id="{E2C01DC1-A987-D070-8F42-8FE09B637DC7}"/>
              </a:ext>
            </a:extLst>
          </p:cNvPr>
          <p:cNvSpPr txBox="1"/>
          <p:nvPr/>
        </p:nvSpPr>
        <p:spPr>
          <a:xfrm>
            <a:off x="1379470" y="2280583"/>
            <a:ext cx="4775418" cy="1229247"/>
          </a:xfrm>
          <a:prstGeom prst="rect">
            <a:avLst/>
          </a:prstGeom>
        </p:spPr>
        <p:txBody>
          <a:bodyPr lIns="0" tIns="0" rIns="0" bIns="0" rtlCol="0" anchor="t">
            <a:spAutoFit/>
          </a:bodyPr>
          <a:lstStyle/>
          <a:p>
            <a:pPr marL="0" lvl="0" indent="0" algn="ctr">
              <a:lnSpc>
                <a:spcPts val="11200"/>
              </a:lnSpc>
            </a:pPr>
            <a:r>
              <a:rPr lang="zh-TW" altLang="en-US" sz="4800" b="1" spc="400" dirty="0">
                <a:solidFill>
                  <a:schemeClr val="tx1">
                    <a:lumMod val="65000"/>
                    <a:lumOff val="35000"/>
                  </a:schemeClr>
                </a:solidFill>
                <a:latin typeface="Helios Extended Bold"/>
                <a:ea typeface="Helios Extended Bold"/>
                <a:cs typeface="Helios Extended Bold"/>
                <a:sym typeface="Helios Extended Bold"/>
              </a:rPr>
              <a:t>賣家</a:t>
            </a:r>
            <a:endParaRPr lang="en-US" sz="4800" b="1" spc="400" dirty="0">
              <a:solidFill>
                <a:schemeClr val="tx1">
                  <a:lumMod val="65000"/>
                  <a:lumOff val="35000"/>
                </a:schemeClr>
              </a:solidFill>
              <a:latin typeface="Helios Extended Bold"/>
              <a:ea typeface="Helios Extended Bold"/>
              <a:cs typeface="Helios Extended Bold"/>
            </a:endParaRPr>
          </a:p>
        </p:txBody>
      </p:sp>
    </p:spTree>
    <p:extLst>
      <p:ext uri="{BB962C8B-B14F-4D97-AF65-F5344CB8AC3E}">
        <p14:creationId xmlns:p14="http://schemas.microsoft.com/office/powerpoint/2010/main" val="956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CA86-0A4B-4D30-C2D5-1B337BCEC09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5A345F9-0035-3CF0-5381-EDEB998E1EAD}"/>
              </a:ext>
            </a:extLst>
          </p:cNvPr>
          <p:cNvSpPr txBox="1"/>
          <p:nvPr/>
        </p:nvSpPr>
        <p:spPr>
          <a:xfrm>
            <a:off x="839945" y="552744"/>
            <a:ext cx="8147912" cy="928396"/>
          </a:xfrm>
          <a:prstGeom prst="rect">
            <a:avLst/>
          </a:prstGeom>
        </p:spPr>
        <p:txBody>
          <a:bodyPr lIns="0" tIns="0" rIns="0" bIns="0" rtlCol="0" anchor="t">
            <a:spAutoFit/>
          </a:bodyPr>
          <a:lstStyle/>
          <a:p>
            <a:pPr algn="l">
              <a:lnSpc>
                <a:spcPts val="7560"/>
              </a:lnSpc>
            </a:pPr>
            <a:r>
              <a:rPr lang="zh-TW" altLang="en-US" sz="6000" b="1" dirty="0">
                <a:solidFill>
                  <a:srgbClr val="17726D"/>
                </a:solidFill>
                <a:latin typeface="Inter Bold"/>
                <a:ea typeface="Inter Bold"/>
                <a:cs typeface="Inter Bold"/>
                <a:sym typeface="Inter Bold"/>
              </a:rPr>
              <a:t>平台服務與特色功能</a:t>
            </a:r>
          </a:p>
        </p:txBody>
      </p:sp>
      <p:sp>
        <p:nvSpPr>
          <p:cNvPr id="3" name="TextBox 3">
            <a:extLst>
              <a:ext uri="{FF2B5EF4-FFF2-40B4-BE49-F238E27FC236}">
                <a16:creationId xmlns:a16="http://schemas.microsoft.com/office/drawing/2014/main" id="{2ADC6005-83F6-29D2-8BBA-AC0807E36079}"/>
              </a:ext>
            </a:extLst>
          </p:cNvPr>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WHAT WE COULD DO</a:t>
            </a:r>
          </a:p>
        </p:txBody>
      </p:sp>
      <p:grpSp>
        <p:nvGrpSpPr>
          <p:cNvPr id="4" name="Group 4">
            <a:extLst>
              <a:ext uri="{FF2B5EF4-FFF2-40B4-BE49-F238E27FC236}">
                <a16:creationId xmlns:a16="http://schemas.microsoft.com/office/drawing/2014/main" id="{90B8E159-8A06-1176-83B5-9700CEC91D08}"/>
              </a:ext>
            </a:extLst>
          </p:cNvPr>
          <p:cNvGrpSpPr/>
          <p:nvPr/>
        </p:nvGrpSpPr>
        <p:grpSpPr>
          <a:xfrm>
            <a:off x="13273834" y="0"/>
            <a:ext cx="5014166" cy="10287000"/>
            <a:chOff x="0" y="0"/>
            <a:chExt cx="1320603" cy="2709333"/>
          </a:xfrm>
        </p:grpSpPr>
        <p:sp>
          <p:nvSpPr>
            <p:cNvPr id="5" name="Freeform 5">
              <a:extLst>
                <a:ext uri="{FF2B5EF4-FFF2-40B4-BE49-F238E27FC236}">
                  <a16:creationId xmlns:a16="http://schemas.microsoft.com/office/drawing/2014/main" id="{39F7F85B-4371-F374-5218-253B2029B26A}"/>
                </a:ext>
              </a:extLst>
            </p:cNvPr>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zh-TW" altLang="en-US"/>
            </a:p>
          </p:txBody>
        </p:sp>
        <p:sp>
          <p:nvSpPr>
            <p:cNvPr id="6" name="TextBox 6">
              <a:extLst>
                <a:ext uri="{FF2B5EF4-FFF2-40B4-BE49-F238E27FC236}">
                  <a16:creationId xmlns:a16="http://schemas.microsoft.com/office/drawing/2014/main" id="{699EB500-2ACE-3CF2-D60F-C1448247762D}"/>
                </a:ext>
              </a:extLst>
            </p:cNvPr>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7" name="Group 7">
            <a:extLst>
              <a:ext uri="{FF2B5EF4-FFF2-40B4-BE49-F238E27FC236}">
                <a16:creationId xmlns:a16="http://schemas.microsoft.com/office/drawing/2014/main" id="{F933A4CD-C10D-8478-3141-44A5722726D7}"/>
              </a:ext>
            </a:extLst>
          </p:cNvPr>
          <p:cNvGrpSpPr/>
          <p:nvPr/>
        </p:nvGrpSpPr>
        <p:grpSpPr>
          <a:xfrm>
            <a:off x="9144000" y="457494"/>
            <a:ext cx="9144000" cy="1495425"/>
            <a:chOff x="0" y="0"/>
            <a:chExt cx="2408296" cy="393857"/>
          </a:xfrm>
        </p:grpSpPr>
        <p:sp>
          <p:nvSpPr>
            <p:cNvPr id="8" name="Freeform 8">
              <a:extLst>
                <a:ext uri="{FF2B5EF4-FFF2-40B4-BE49-F238E27FC236}">
                  <a16:creationId xmlns:a16="http://schemas.microsoft.com/office/drawing/2014/main" id="{6F996487-396C-736C-F756-DDE772E847A3}"/>
                </a:ext>
              </a:extLst>
            </p:cNvPr>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zh-TW" altLang="en-US"/>
            </a:p>
          </p:txBody>
        </p:sp>
        <p:sp>
          <p:nvSpPr>
            <p:cNvPr id="9" name="TextBox 9">
              <a:extLst>
                <a:ext uri="{FF2B5EF4-FFF2-40B4-BE49-F238E27FC236}">
                  <a16:creationId xmlns:a16="http://schemas.microsoft.com/office/drawing/2014/main" id="{FD60D5B9-5182-87F3-BC1E-F9483E0D13B9}"/>
                </a:ext>
              </a:extLst>
            </p:cNvPr>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10" name="Group 10">
            <a:extLst>
              <a:ext uri="{FF2B5EF4-FFF2-40B4-BE49-F238E27FC236}">
                <a16:creationId xmlns:a16="http://schemas.microsoft.com/office/drawing/2014/main" id="{534112EA-5855-C67E-22B8-9251BD092C78}"/>
              </a:ext>
            </a:extLst>
          </p:cNvPr>
          <p:cNvGrpSpPr/>
          <p:nvPr/>
        </p:nvGrpSpPr>
        <p:grpSpPr>
          <a:xfrm>
            <a:off x="12292839" y="3340629"/>
            <a:ext cx="5145691" cy="2876228"/>
            <a:chOff x="0" y="0"/>
            <a:chExt cx="6860922" cy="3834970"/>
          </a:xfrm>
        </p:grpSpPr>
        <p:pic>
          <p:nvPicPr>
            <p:cNvPr id="11" name="Picture 11">
              <a:extLst>
                <a:ext uri="{FF2B5EF4-FFF2-40B4-BE49-F238E27FC236}">
                  <a16:creationId xmlns:a16="http://schemas.microsoft.com/office/drawing/2014/main" id="{7C413DE5-7DC5-63A8-0377-EF977890E3D5}"/>
                </a:ext>
              </a:extLst>
            </p:cNvPr>
            <p:cNvPicPr>
              <a:picLocks noChangeAspect="1"/>
            </p:cNvPicPr>
            <p:nvPr/>
          </p:nvPicPr>
          <p:blipFill>
            <a:blip r:embed="rId2">
              <a:extLst>
                <a:ext uri="{28A0092B-C50C-407E-A947-70E740481C1C}">
                  <a14:useLocalDpi xmlns:a14="http://schemas.microsoft.com/office/drawing/2010/main" val="0"/>
                </a:ext>
              </a:extLst>
            </a:blip>
            <a:srcRect t="7067" b="7067"/>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2" name="Group 12">
            <a:extLst>
              <a:ext uri="{FF2B5EF4-FFF2-40B4-BE49-F238E27FC236}">
                <a16:creationId xmlns:a16="http://schemas.microsoft.com/office/drawing/2014/main" id="{6E4561FA-99FA-3F9C-6794-C66DF307CDEE}"/>
              </a:ext>
            </a:extLst>
          </p:cNvPr>
          <p:cNvGrpSpPr/>
          <p:nvPr/>
        </p:nvGrpSpPr>
        <p:grpSpPr>
          <a:xfrm>
            <a:off x="6571154" y="3340629"/>
            <a:ext cx="5145691" cy="2876228"/>
            <a:chOff x="0" y="0"/>
            <a:chExt cx="6860922" cy="3834969"/>
          </a:xfrm>
        </p:grpSpPr>
        <p:pic>
          <p:nvPicPr>
            <p:cNvPr id="13" name="Picture 13">
              <a:extLst>
                <a:ext uri="{FF2B5EF4-FFF2-40B4-BE49-F238E27FC236}">
                  <a16:creationId xmlns:a16="http://schemas.microsoft.com/office/drawing/2014/main" id="{DED1978C-206E-FA36-591A-CD7509AB60CD}"/>
                </a:ext>
              </a:extLst>
            </p:cNvPr>
            <p:cNvPicPr>
              <a:picLocks noChangeAspect="1"/>
            </p:cNvPicPr>
            <p:nvPr/>
          </p:nvPicPr>
          <p:blipFill>
            <a:blip r:embed="rId3">
              <a:extLst>
                <a:ext uri="{28A0092B-C50C-407E-A947-70E740481C1C}">
                  <a14:useLocalDpi xmlns:a14="http://schemas.microsoft.com/office/drawing/2010/main" val="0"/>
                </a:ext>
              </a:extLst>
            </a:blip>
            <a:srcRect t="6466" b="6466"/>
            <a:stretch/>
          </p:blipFill>
          <p:spPr>
            <a:xfrm>
              <a:off x="0" y="0"/>
              <a:ext cx="6860922" cy="3834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4" name="Group 14">
            <a:extLst>
              <a:ext uri="{FF2B5EF4-FFF2-40B4-BE49-F238E27FC236}">
                <a16:creationId xmlns:a16="http://schemas.microsoft.com/office/drawing/2014/main" id="{BB9432B5-285D-3537-7672-068DCA02467D}"/>
              </a:ext>
            </a:extLst>
          </p:cNvPr>
          <p:cNvGrpSpPr/>
          <p:nvPr/>
        </p:nvGrpSpPr>
        <p:grpSpPr>
          <a:xfrm>
            <a:off x="849470" y="3340629"/>
            <a:ext cx="5145691" cy="2876228"/>
            <a:chOff x="0" y="0"/>
            <a:chExt cx="6860922" cy="3834970"/>
          </a:xfrm>
        </p:grpSpPr>
        <p:pic>
          <p:nvPicPr>
            <p:cNvPr id="15" name="Picture 15">
              <a:extLst>
                <a:ext uri="{FF2B5EF4-FFF2-40B4-BE49-F238E27FC236}">
                  <a16:creationId xmlns:a16="http://schemas.microsoft.com/office/drawing/2014/main" id="{FE662714-ABA4-F50E-DDB2-D158E7FBEDA9}"/>
                </a:ext>
              </a:extLst>
            </p:cNvPr>
            <p:cNvPicPr>
              <a:picLocks noChangeAspect="1"/>
            </p:cNvPicPr>
            <p:nvPr/>
          </p:nvPicPr>
          <p:blipFill>
            <a:blip r:embed="rId4" cstate="print">
              <a:extLst>
                <a:ext uri="{28A0092B-C50C-407E-A947-70E740481C1C}">
                  <a14:useLocalDpi xmlns:a14="http://schemas.microsoft.com/office/drawing/2010/main" val="0"/>
                </a:ext>
              </a:extLst>
            </a:blip>
            <a:srcRect l="18882" r="18882"/>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 19">
            <a:extLst>
              <a:ext uri="{FF2B5EF4-FFF2-40B4-BE49-F238E27FC236}">
                <a16:creationId xmlns:a16="http://schemas.microsoft.com/office/drawing/2014/main" id="{0A30A9CC-19A0-7BFA-71D4-6164566C1057}"/>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1B701FE1-F75D-916F-1587-D34FAAD211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891AEBC6-BFFE-D10A-C774-122010CFBB70}"/>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a:extLst>
              <a:ext uri="{FF2B5EF4-FFF2-40B4-BE49-F238E27FC236}">
                <a16:creationId xmlns:a16="http://schemas.microsoft.com/office/drawing/2014/main" id="{1CCAF6C3-8097-84D1-3137-ADC66BEFBA77}"/>
              </a:ext>
            </a:extLst>
          </p:cNvPr>
          <p:cNvSpPr txBox="1"/>
          <p:nvPr/>
        </p:nvSpPr>
        <p:spPr>
          <a:xfrm>
            <a:off x="839945" y="7123504"/>
            <a:ext cx="4930750" cy="1221616"/>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a:ea typeface="Open Sans"/>
                <a:cs typeface="Open Sans"/>
                <a:sym typeface="Open Sans"/>
              </a:rPr>
              <a:t>原價票券轉售，杜絕惡意加價的黃牛行為。</a:t>
            </a:r>
            <a:endParaRPr lang="en-US" sz="2800" dirty="0">
              <a:solidFill>
                <a:srgbClr val="000000"/>
              </a:solidFill>
              <a:latin typeface="Open Sans"/>
              <a:ea typeface="Open Sans"/>
              <a:cs typeface="Open Sans"/>
              <a:sym typeface="Open Sans"/>
            </a:endParaRPr>
          </a:p>
        </p:txBody>
      </p:sp>
      <p:sp>
        <p:nvSpPr>
          <p:cNvPr id="23" name="TextBox 23">
            <a:extLst>
              <a:ext uri="{FF2B5EF4-FFF2-40B4-BE49-F238E27FC236}">
                <a16:creationId xmlns:a16="http://schemas.microsoft.com/office/drawing/2014/main" id="{11C2BEE1-9F5E-F744-7458-20D6FC742599}"/>
              </a:ext>
            </a:extLst>
          </p:cNvPr>
          <p:cNvSpPr txBox="1"/>
          <p:nvPr/>
        </p:nvSpPr>
        <p:spPr>
          <a:xfrm>
            <a:off x="6571154" y="7123504"/>
            <a:ext cx="4930750" cy="1222322"/>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panose="020B0606030504020204" pitchFamily="34" charset="0"/>
                <a:cs typeface="Open Sans" panose="020B0606030504020204" pitchFamily="34" charset="0"/>
              </a:rPr>
              <a:t>平台全程驗證票券真實性，並提供合法安全的交易保障。</a:t>
            </a:r>
          </a:p>
        </p:txBody>
      </p:sp>
      <p:sp>
        <p:nvSpPr>
          <p:cNvPr id="24" name="TextBox 24">
            <a:extLst>
              <a:ext uri="{FF2B5EF4-FFF2-40B4-BE49-F238E27FC236}">
                <a16:creationId xmlns:a16="http://schemas.microsoft.com/office/drawing/2014/main" id="{83674573-B43D-218F-E1FE-D11E5A4C9BAC}"/>
              </a:ext>
            </a:extLst>
          </p:cNvPr>
          <p:cNvSpPr txBox="1"/>
          <p:nvPr/>
        </p:nvSpPr>
        <p:spPr>
          <a:xfrm>
            <a:off x="12292839" y="7123504"/>
            <a:ext cx="4930750" cy="1868653"/>
          </a:xfrm>
          <a:prstGeom prst="rect">
            <a:avLst/>
          </a:prstGeom>
        </p:spPr>
        <p:txBody>
          <a:bodyPr lIns="0" tIns="0" rIns="0" bIns="0" rtlCol="0" anchor="t">
            <a:spAutoFit/>
          </a:bodyPr>
          <a:lstStyle/>
          <a:p>
            <a:pPr algn="just">
              <a:lnSpc>
                <a:spcPct val="150000"/>
              </a:lnSpc>
            </a:pPr>
            <a:r>
              <a:rPr lang="zh-TW" altLang="en-US" sz="2800" dirty="0">
                <a:solidFill>
                  <a:srgbClr val="000000"/>
                </a:solidFill>
                <a:latin typeface="Open Sans"/>
                <a:cs typeface="Open Sans"/>
                <a:sym typeface="Open Sans"/>
              </a:rPr>
              <a:t>快速上架票券、提升交易效率。</a:t>
            </a:r>
          </a:p>
          <a:p>
            <a:pPr algn="just">
              <a:lnSpc>
                <a:spcPct val="150000"/>
              </a:lnSpc>
            </a:pPr>
            <a:r>
              <a:rPr lang="zh-TW" altLang="en-US" sz="2800" dirty="0">
                <a:solidFill>
                  <a:srgbClr val="000000"/>
                </a:solidFill>
                <a:latin typeface="Open Sans"/>
                <a:cs typeface="Open Sans"/>
                <a:sym typeface="Open Sans"/>
              </a:rPr>
              <a:t>同步退訂原訂住宿訂單，降低賣家整體成本損失。</a:t>
            </a:r>
            <a:endParaRPr lang="en-US" sz="2800" dirty="0">
              <a:solidFill>
                <a:srgbClr val="000000"/>
              </a:solidFill>
              <a:latin typeface="Open Sans"/>
              <a:cs typeface="Open Sans"/>
              <a:sym typeface="Open Sans"/>
            </a:endParaRPr>
          </a:p>
        </p:txBody>
      </p:sp>
      <p:sp>
        <p:nvSpPr>
          <p:cNvPr id="25" name="Freeform 25">
            <a:extLst>
              <a:ext uri="{FF2B5EF4-FFF2-40B4-BE49-F238E27FC236}">
                <a16:creationId xmlns:a16="http://schemas.microsoft.com/office/drawing/2014/main" id="{5371BD14-5E47-8155-F803-6B48756982C6}"/>
              </a:ext>
            </a:extLst>
          </p:cNvPr>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7" name="TextBox 5">
            <a:extLst>
              <a:ext uri="{FF2B5EF4-FFF2-40B4-BE49-F238E27FC236}">
                <a16:creationId xmlns:a16="http://schemas.microsoft.com/office/drawing/2014/main" id="{B713FD5E-C5C0-8E57-AFF2-3BFC46B77C40}"/>
              </a:ext>
            </a:extLst>
          </p:cNvPr>
          <p:cNvSpPr txBox="1"/>
          <p:nvPr/>
        </p:nvSpPr>
        <p:spPr>
          <a:xfrm>
            <a:off x="906391" y="6190260"/>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杜絕黃牛</a:t>
            </a:r>
            <a:endParaRPr lang="en-US" sz="4000" b="1" dirty="0">
              <a:solidFill>
                <a:srgbClr val="17726D"/>
              </a:solidFill>
              <a:latin typeface="Inter Bold"/>
              <a:ea typeface="Inter Bold"/>
              <a:cs typeface="Inter Bold"/>
              <a:sym typeface="Inter Bold"/>
            </a:endParaRPr>
          </a:p>
        </p:txBody>
      </p:sp>
      <p:sp>
        <p:nvSpPr>
          <p:cNvPr id="28" name="TextBox 5">
            <a:extLst>
              <a:ext uri="{FF2B5EF4-FFF2-40B4-BE49-F238E27FC236}">
                <a16:creationId xmlns:a16="http://schemas.microsoft.com/office/drawing/2014/main" id="{98FEDE88-852D-97DA-6494-65CE6C76CE33}"/>
              </a:ext>
            </a:extLst>
          </p:cNvPr>
          <p:cNvSpPr txBox="1"/>
          <p:nvPr/>
        </p:nvSpPr>
        <p:spPr>
          <a:xfrm>
            <a:off x="6599615" y="6190259"/>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票券合法交易</a:t>
            </a:r>
            <a:endParaRPr lang="en-US" sz="4000" b="1" dirty="0">
              <a:solidFill>
                <a:srgbClr val="17726D"/>
              </a:solidFill>
              <a:latin typeface="Inter Bold"/>
              <a:ea typeface="Inter Bold"/>
              <a:cs typeface="Inter Bold"/>
              <a:sym typeface="Inter Bold"/>
            </a:endParaRPr>
          </a:p>
        </p:txBody>
      </p:sp>
      <p:sp>
        <p:nvSpPr>
          <p:cNvPr id="29" name="TextBox 5">
            <a:extLst>
              <a:ext uri="{FF2B5EF4-FFF2-40B4-BE49-F238E27FC236}">
                <a16:creationId xmlns:a16="http://schemas.microsoft.com/office/drawing/2014/main" id="{0DCBDBFC-E4ED-064A-12CC-4CB8B3F54C9A}"/>
              </a:ext>
            </a:extLst>
          </p:cNvPr>
          <p:cNvSpPr txBox="1"/>
          <p:nvPr/>
        </p:nvSpPr>
        <p:spPr>
          <a:xfrm>
            <a:off x="12207346" y="6237742"/>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緊急轉售</a:t>
            </a:r>
            <a:endParaRPr lang="en-US" sz="4000" b="1" dirty="0">
              <a:solidFill>
                <a:srgbClr val="17726D"/>
              </a:solidFill>
              <a:latin typeface="Inter Bold"/>
              <a:ea typeface="Inter Bold"/>
              <a:cs typeface="Inter Bold"/>
              <a:sym typeface="Inter Bold"/>
            </a:endParaRPr>
          </a:p>
        </p:txBody>
      </p:sp>
      <p:sp>
        <p:nvSpPr>
          <p:cNvPr id="16" name="TextBox 26">
            <a:extLst>
              <a:ext uri="{FF2B5EF4-FFF2-40B4-BE49-F238E27FC236}">
                <a16:creationId xmlns:a16="http://schemas.microsoft.com/office/drawing/2014/main" id="{14A68756-F38F-FE83-8386-35E067845BD1}"/>
              </a:ext>
            </a:extLst>
          </p:cNvPr>
          <p:cNvSpPr txBox="1"/>
          <p:nvPr/>
        </p:nvSpPr>
        <p:spPr>
          <a:xfrm>
            <a:off x="14848250" y="970256"/>
            <a:ext cx="3191396" cy="422275"/>
          </a:xfrm>
          <a:prstGeom prst="rect">
            <a:avLst/>
          </a:prstGeom>
        </p:spPr>
        <p:txBody>
          <a:bodyPr lIns="0" tIns="0" rIns="0" bIns="0" rtlCol="0" anchor="t">
            <a:spAutoFit/>
          </a:bodyPr>
          <a:lstStyle/>
          <a:p>
            <a:pPr algn="r">
              <a:lnSpc>
                <a:spcPts val="3499"/>
              </a:lnSpc>
            </a:pPr>
            <a:r>
              <a:rPr lang="zh-TW" altLang="en-US" sz="2499" b="1" dirty="0">
                <a:solidFill>
                  <a:srgbClr val="FFFFFF"/>
                </a:solidFill>
                <a:latin typeface="Open Sans Semi-Bold"/>
                <a:ea typeface="Open Sans Semi-Bold"/>
                <a:cs typeface="Open Sans Semi-Bold"/>
                <a:sym typeface="Open Sans Semi-Bold"/>
              </a:rPr>
              <a:t>懶人追星 </a:t>
            </a:r>
            <a:endParaRPr lang="en-US" sz="2499" b="1"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77104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798D8-D514-3228-9DC9-5006B9D8FB6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0BAEB57-568F-3065-6495-1452D98D89C5}"/>
              </a:ext>
            </a:extLst>
          </p:cNvPr>
          <p:cNvSpPr txBox="1"/>
          <p:nvPr/>
        </p:nvSpPr>
        <p:spPr>
          <a:xfrm>
            <a:off x="839945" y="552744"/>
            <a:ext cx="8147912" cy="928396"/>
          </a:xfrm>
          <a:prstGeom prst="rect">
            <a:avLst/>
          </a:prstGeom>
        </p:spPr>
        <p:txBody>
          <a:bodyPr lIns="0" tIns="0" rIns="0" bIns="0" rtlCol="0" anchor="t">
            <a:spAutoFit/>
          </a:bodyPr>
          <a:lstStyle/>
          <a:p>
            <a:pPr algn="l">
              <a:lnSpc>
                <a:spcPts val="7560"/>
              </a:lnSpc>
            </a:pPr>
            <a:r>
              <a:rPr lang="zh-TW" altLang="en-US" sz="6000" b="1" dirty="0">
                <a:solidFill>
                  <a:srgbClr val="17726D"/>
                </a:solidFill>
                <a:latin typeface="Inter Bold"/>
                <a:ea typeface="Inter Bold"/>
                <a:cs typeface="Inter Bold"/>
                <a:sym typeface="Inter Bold"/>
              </a:rPr>
              <a:t>平台服務與特色功能</a:t>
            </a:r>
          </a:p>
        </p:txBody>
      </p:sp>
      <p:sp>
        <p:nvSpPr>
          <p:cNvPr id="3" name="TextBox 3">
            <a:extLst>
              <a:ext uri="{FF2B5EF4-FFF2-40B4-BE49-F238E27FC236}">
                <a16:creationId xmlns:a16="http://schemas.microsoft.com/office/drawing/2014/main" id="{1E74926C-76D3-50C0-9B28-3517A27DB6D6}"/>
              </a:ext>
            </a:extLst>
          </p:cNvPr>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WHAT WE COULD DO</a:t>
            </a:r>
          </a:p>
        </p:txBody>
      </p:sp>
      <p:grpSp>
        <p:nvGrpSpPr>
          <p:cNvPr id="4" name="Group 4">
            <a:extLst>
              <a:ext uri="{FF2B5EF4-FFF2-40B4-BE49-F238E27FC236}">
                <a16:creationId xmlns:a16="http://schemas.microsoft.com/office/drawing/2014/main" id="{504AEB58-8FA7-956D-F070-72955C8127A6}"/>
              </a:ext>
            </a:extLst>
          </p:cNvPr>
          <p:cNvGrpSpPr/>
          <p:nvPr/>
        </p:nvGrpSpPr>
        <p:grpSpPr>
          <a:xfrm>
            <a:off x="13273834" y="0"/>
            <a:ext cx="5014166" cy="10287000"/>
            <a:chOff x="0" y="0"/>
            <a:chExt cx="1320603" cy="2709333"/>
          </a:xfrm>
        </p:grpSpPr>
        <p:sp>
          <p:nvSpPr>
            <p:cNvPr id="5" name="Freeform 5">
              <a:extLst>
                <a:ext uri="{FF2B5EF4-FFF2-40B4-BE49-F238E27FC236}">
                  <a16:creationId xmlns:a16="http://schemas.microsoft.com/office/drawing/2014/main" id="{967CCF18-BA16-A9A2-42C8-79CC1F856FB1}"/>
                </a:ext>
              </a:extLst>
            </p:cNvPr>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zh-TW" altLang="en-US"/>
            </a:p>
          </p:txBody>
        </p:sp>
        <p:sp>
          <p:nvSpPr>
            <p:cNvPr id="6" name="TextBox 6">
              <a:extLst>
                <a:ext uri="{FF2B5EF4-FFF2-40B4-BE49-F238E27FC236}">
                  <a16:creationId xmlns:a16="http://schemas.microsoft.com/office/drawing/2014/main" id="{35ACDFCF-4F0E-95C2-E6C2-AF0E09B688D5}"/>
                </a:ext>
              </a:extLst>
            </p:cNvPr>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7" name="Group 7">
            <a:extLst>
              <a:ext uri="{FF2B5EF4-FFF2-40B4-BE49-F238E27FC236}">
                <a16:creationId xmlns:a16="http://schemas.microsoft.com/office/drawing/2014/main" id="{21296410-C04B-027B-66B0-291646386032}"/>
              </a:ext>
            </a:extLst>
          </p:cNvPr>
          <p:cNvGrpSpPr/>
          <p:nvPr/>
        </p:nvGrpSpPr>
        <p:grpSpPr>
          <a:xfrm>
            <a:off x="9144000" y="457494"/>
            <a:ext cx="9144000" cy="1495425"/>
            <a:chOff x="0" y="0"/>
            <a:chExt cx="2408296" cy="393857"/>
          </a:xfrm>
        </p:grpSpPr>
        <p:sp>
          <p:nvSpPr>
            <p:cNvPr id="8" name="Freeform 8">
              <a:extLst>
                <a:ext uri="{FF2B5EF4-FFF2-40B4-BE49-F238E27FC236}">
                  <a16:creationId xmlns:a16="http://schemas.microsoft.com/office/drawing/2014/main" id="{902AD4CE-8D0F-67B9-E1C3-73C74D613AB2}"/>
                </a:ext>
              </a:extLst>
            </p:cNvPr>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zh-TW" altLang="en-US"/>
            </a:p>
          </p:txBody>
        </p:sp>
        <p:sp>
          <p:nvSpPr>
            <p:cNvPr id="9" name="TextBox 9">
              <a:extLst>
                <a:ext uri="{FF2B5EF4-FFF2-40B4-BE49-F238E27FC236}">
                  <a16:creationId xmlns:a16="http://schemas.microsoft.com/office/drawing/2014/main" id="{1D4B447C-0E9F-2B9F-8399-526A4F2126D2}"/>
                </a:ext>
              </a:extLst>
            </p:cNvPr>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10" name="Group 10">
            <a:extLst>
              <a:ext uri="{FF2B5EF4-FFF2-40B4-BE49-F238E27FC236}">
                <a16:creationId xmlns:a16="http://schemas.microsoft.com/office/drawing/2014/main" id="{DD17D284-BB75-3C30-0DAF-AACDCF885417}"/>
              </a:ext>
            </a:extLst>
          </p:cNvPr>
          <p:cNvGrpSpPr/>
          <p:nvPr/>
        </p:nvGrpSpPr>
        <p:grpSpPr>
          <a:xfrm>
            <a:off x="12456544" y="3340629"/>
            <a:ext cx="5144400" cy="2876228"/>
            <a:chOff x="218273" y="0"/>
            <a:chExt cx="6188017" cy="3834970"/>
          </a:xfrm>
        </p:grpSpPr>
        <p:pic>
          <p:nvPicPr>
            <p:cNvPr id="11" name="Picture 11">
              <a:extLst>
                <a:ext uri="{FF2B5EF4-FFF2-40B4-BE49-F238E27FC236}">
                  <a16:creationId xmlns:a16="http://schemas.microsoft.com/office/drawing/2014/main" id="{E2C4F50B-BA12-6026-9BF2-B4360206FF0A}"/>
                </a:ext>
              </a:extLst>
            </p:cNvPr>
            <p:cNvPicPr>
              <a:picLocks noChangeAspect="1"/>
            </p:cNvPicPr>
            <p:nvPr/>
          </p:nvPicPr>
          <p:blipFill>
            <a:blip r:embed="rId2">
              <a:extLst>
                <a:ext uri="{28A0092B-C50C-407E-A947-70E740481C1C}">
                  <a14:useLocalDpi xmlns:a14="http://schemas.microsoft.com/office/drawing/2010/main" val="0"/>
                </a:ext>
              </a:extLst>
            </a:blip>
            <a:srcRect l="3181" t="6698" r="6626" b="6698"/>
            <a:stretch/>
          </p:blipFill>
          <p:spPr>
            <a:xfrm>
              <a:off x="218273" y="0"/>
              <a:ext cx="6188017"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2" name="Group 12">
            <a:extLst>
              <a:ext uri="{FF2B5EF4-FFF2-40B4-BE49-F238E27FC236}">
                <a16:creationId xmlns:a16="http://schemas.microsoft.com/office/drawing/2014/main" id="{5E6B6C1F-BCF6-0951-B29F-CBE9F4BD9853}"/>
              </a:ext>
            </a:extLst>
          </p:cNvPr>
          <p:cNvGrpSpPr/>
          <p:nvPr/>
        </p:nvGrpSpPr>
        <p:grpSpPr>
          <a:xfrm>
            <a:off x="6653652" y="3340629"/>
            <a:ext cx="5144400" cy="2876228"/>
            <a:chOff x="256222" y="0"/>
            <a:chExt cx="6003708" cy="3834969"/>
          </a:xfrm>
        </p:grpSpPr>
        <p:pic>
          <p:nvPicPr>
            <p:cNvPr id="13" name="Picture 13">
              <a:extLst>
                <a:ext uri="{FF2B5EF4-FFF2-40B4-BE49-F238E27FC236}">
                  <a16:creationId xmlns:a16="http://schemas.microsoft.com/office/drawing/2014/main" id="{94249DDB-3E0E-002F-C7B7-A33017F2679D}"/>
                </a:ext>
              </a:extLst>
            </p:cNvPr>
            <p:cNvPicPr>
              <a:picLocks noChangeAspect="1"/>
            </p:cNvPicPr>
            <p:nvPr/>
          </p:nvPicPr>
          <p:blipFill>
            <a:blip r:embed="rId3">
              <a:extLst>
                <a:ext uri="{28A0092B-C50C-407E-A947-70E740481C1C}">
                  <a14:useLocalDpi xmlns:a14="http://schemas.microsoft.com/office/drawing/2010/main" val="0"/>
                </a:ext>
              </a:extLst>
            </a:blip>
            <a:srcRect l="3735" t="12579" r="8760" b="12579"/>
            <a:stretch/>
          </p:blipFill>
          <p:spPr>
            <a:xfrm>
              <a:off x="256222" y="0"/>
              <a:ext cx="6003708" cy="3834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4" name="Group 14">
            <a:extLst>
              <a:ext uri="{FF2B5EF4-FFF2-40B4-BE49-F238E27FC236}">
                <a16:creationId xmlns:a16="http://schemas.microsoft.com/office/drawing/2014/main" id="{D85D5B6C-F0B7-4A9B-D771-C3207000C0ED}"/>
              </a:ext>
            </a:extLst>
          </p:cNvPr>
          <p:cNvGrpSpPr/>
          <p:nvPr/>
        </p:nvGrpSpPr>
        <p:grpSpPr>
          <a:xfrm>
            <a:off x="849470" y="3340629"/>
            <a:ext cx="5145691" cy="2876228"/>
            <a:chOff x="0" y="0"/>
            <a:chExt cx="6860922" cy="3834970"/>
          </a:xfrm>
        </p:grpSpPr>
        <p:pic>
          <p:nvPicPr>
            <p:cNvPr id="15" name="Picture 15">
              <a:extLst>
                <a:ext uri="{FF2B5EF4-FFF2-40B4-BE49-F238E27FC236}">
                  <a16:creationId xmlns:a16="http://schemas.microsoft.com/office/drawing/2014/main" id="{F43AB8AD-8723-9F0B-BA74-8DE17CDF4444}"/>
                </a:ext>
              </a:extLst>
            </p:cNvPr>
            <p:cNvPicPr>
              <a:picLocks noChangeAspect="1"/>
            </p:cNvPicPr>
            <p:nvPr/>
          </p:nvPicPr>
          <p:blipFill>
            <a:blip r:embed="rId4">
              <a:extLst>
                <a:ext uri="{28A0092B-C50C-407E-A947-70E740481C1C}">
                  <a14:useLocalDpi xmlns:a14="http://schemas.microsoft.com/office/drawing/2010/main" val="0"/>
                </a:ext>
              </a:extLst>
            </a:blip>
            <a:srcRect t="4154" b="4154"/>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 19">
            <a:extLst>
              <a:ext uri="{FF2B5EF4-FFF2-40B4-BE49-F238E27FC236}">
                <a16:creationId xmlns:a16="http://schemas.microsoft.com/office/drawing/2014/main" id="{400E1399-F9E2-C3FA-F313-A7C94F27B1E2}"/>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7E45C2B0-7C58-3FF9-9621-57DDA8C6E7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6BFFC6FE-C5CD-045F-D734-842084FBCC1D}"/>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a:extLst>
              <a:ext uri="{FF2B5EF4-FFF2-40B4-BE49-F238E27FC236}">
                <a16:creationId xmlns:a16="http://schemas.microsoft.com/office/drawing/2014/main" id="{3189A667-5104-EB72-2102-DC6A885D9179}"/>
              </a:ext>
            </a:extLst>
          </p:cNvPr>
          <p:cNvSpPr txBox="1"/>
          <p:nvPr/>
        </p:nvSpPr>
        <p:spPr>
          <a:xfrm>
            <a:off x="839945" y="7123504"/>
            <a:ext cx="4930750" cy="1867947"/>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a:ea typeface="Open Sans"/>
                <a:cs typeface="Open Sans"/>
                <a:sym typeface="Open Sans"/>
              </a:rPr>
              <a:t>自訂快速搶票功能，避免錯失購票機會。智慧配對，幫助賣家與買家精準媒合需求。</a:t>
            </a:r>
            <a:endParaRPr lang="en-US" sz="2800" dirty="0">
              <a:solidFill>
                <a:srgbClr val="000000"/>
              </a:solidFill>
              <a:latin typeface="Open Sans"/>
              <a:ea typeface="Open Sans"/>
              <a:cs typeface="Open Sans"/>
              <a:sym typeface="Open Sans"/>
            </a:endParaRPr>
          </a:p>
        </p:txBody>
      </p:sp>
      <p:sp>
        <p:nvSpPr>
          <p:cNvPr id="23" name="TextBox 23">
            <a:extLst>
              <a:ext uri="{FF2B5EF4-FFF2-40B4-BE49-F238E27FC236}">
                <a16:creationId xmlns:a16="http://schemas.microsoft.com/office/drawing/2014/main" id="{BD6D7D30-342A-3298-F79B-F7DD927088D1}"/>
              </a:ext>
            </a:extLst>
          </p:cNvPr>
          <p:cNvSpPr txBox="1"/>
          <p:nvPr/>
        </p:nvSpPr>
        <p:spPr>
          <a:xfrm>
            <a:off x="6571154" y="7123504"/>
            <a:ext cx="4930750" cy="1222322"/>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panose="020B0606030504020204" pitchFamily="34" charset="0"/>
                <a:cs typeface="Open Sans" panose="020B0606030504020204" pitchFamily="34" charset="0"/>
              </a:rPr>
              <a:t>專為懶人追星族設計，提供門票、交通與住宿的整合服務。</a:t>
            </a:r>
          </a:p>
        </p:txBody>
      </p:sp>
      <p:sp>
        <p:nvSpPr>
          <p:cNvPr id="24" name="TextBox 24">
            <a:extLst>
              <a:ext uri="{FF2B5EF4-FFF2-40B4-BE49-F238E27FC236}">
                <a16:creationId xmlns:a16="http://schemas.microsoft.com/office/drawing/2014/main" id="{977D584A-8531-C780-7269-D695E9D546F1}"/>
              </a:ext>
            </a:extLst>
          </p:cNvPr>
          <p:cNvSpPr txBox="1"/>
          <p:nvPr/>
        </p:nvSpPr>
        <p:spPr>
          <a:xfrm>
            <a:off x="12292839" y="7123504"/>
            <a:ext cx="4930750" cy="1868653"/>
          </a:xfrm>
          <a:prstGeom prst="rect">
            <a:avLst/>
          </a:prstGeom>
        </p:spPr>
        <p:txBody>
          <a:bodyPr lIns="0" tIns="0" rIns="0" bIns="0" rtlCol="0" anchor="t">
            <a:spAutoFit/>
          </a:bodyPr>
          <a:lstStyle/>
          <a:p>
            <a:pPr algn="just">
              <a:lnSpc>
                <a:spcPct val="150000"/>
              </a:lnSpc>
            </a:pPr>
            <a:r>
              <a:rPr lang="zh-TW" altLang="en-US" sz="2800" dirty="0">
                <a:solidFill>
                  <a:srgbClr val="000000"/>
                </a:solidFill>
                <a:latin typeface="Open Sans"/>
                <a:cs typeface="Open Sans"/>
                <a:sym typeface="Open Sans"/>
              </a:rPr>
              <a:t>購票同時可同步購買演唱會之官方周邊商品，一站滿足粉絲需求。</a:t>
            </a:r>
            <a:endParaRPr lang="en-US" sz="2800" dirty="0">
              <a:solidFill>
                <a:srgbClr val="000000"/>
              </a:solidFill>
              <a:latin typeface="Open Sans"/>
              <a:cs typeface="Open Sans"/>
              <a:sym typeface="Open Sans"/>
            </a:endParaRPr>
          </a:p>
        </p:txBody>
      </p:sp>
      <p:sp>
        <p:nvSpPr>
          <p:cNvPr id="25" name="Freeform 25">
            <a:extLst>
              <a:ext uri="{FF2B5EF4-FFF2-40B4-BE49-F238E27FC236}">
                <a16:creationId xmlns:a16="http://schemas.microsoft.com/office/drawing/2014/main" id="{35BEAFC6-5D9C-C77B-67E7-7270941138AC}"/>
              </a:ext>
            </a:extLst>
          </p:cNvPr>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6" name="TextBox 26">
            <a:extLst>
              <a:ext uri="{FF2B5EF4-FFF2-40B4-BE49-F238E27FC236}">
                <a16:creationId xmlns:a16="http://schemas.microsoft.com/office/drawing/2014/main" id="{9EAF8E46-F739-3029-3D9F-AC905747FDFA}"/>
              </a:ext>
            </a:extLst>
          </p:cNvPr>
          <p:cNvSpPr txBox="1"/>
          <p:nvPr/>
        </p:nvSpPr>
        <p:spPr>
          <a:xfrm>
            <a:off x="14848250" y="970256"/>
            <a:ext cx="3191396" cy="422275"/>
          </a:xfrm>
          <a:prstGeom prst="rect">
            <a:avLst/>
          </a:prstGeom>
        </p:spPr>
        <p:txBody>
          <a:bodyPr lIns="0" tIns="0" rIns="0" bIns="0" rtlCol="0" anchor="t">
            <a:spAutoFit/>
          </a:bodyPr>
          <a:lstStyle/>
          <a:p>
            <a:pPr algn="r">
              <a:lnSpc>
                <a:spcPts val="3499"/>
              </a:lnSpc>
            </a:pPr>
            <a:r>
              <a:rPr lang="zh-TW" altLang="en-US" sz="2499" b="1" dirty="0">
                <a:solidFill>
                  <a:srgbClr val="FFFFFF"/>
                </a:solidFill>
                <a:latin typeface="Open Sans Semi-Bold"/>
                <a:ea typeface="Open Sans Semi-Bold"/>
                <a:cs typeface="Open Sans Semi-Bold"/>
                <a:sym typeface="Open Sans Semi-Bold"/>
              </a:rPr>
              <a:t>懶人追星 </a:t>
            </a:r>
            <a:endParaRPr lang="en-US" sz="2499" b="1" dirty="0">
              <a:solidFill>
                <a:srgbClr val="FFFFFF"/>
              </a:solidFill>
              <a:latin typeface="Open Sans Semi-Bold"/>
              <a:ea typeface="Open Sans Semi-Bold"/>
              <a:cs typeface="Open Sans Semi-Bold"/>
              <a:sym typeface="Open Sans Semi-Bold"/>
            </a:endParaRPr>
          </a:p>
        </p:txBody>
      </p:sp>
      <p:sp>
        <p:nvSpPr>
          <p:cNvPr id="27" name="TextBox 5">
            <a:extLst>
              <a:ext uri="{FF2B5EF4-FFF2-40B4-BE49-F238E27FC236}">
                <a16:creationId xmlns:a16="http://schemas.microsoft.com/office/drawing/2014/main" id="{C6A54BD8-1A58-DA11-7FD2-852E4B53FB30}"/>
              </a:ext>
            </a:extLst>
          </p:cNvPr>
          <p:cNvSpPr txBox="1"/>
          <p:nvPr/>
        </p:nvSpPr>
        <p:spPr>
          <a:xfrm>
            <a:off x="906391" y="6190260"/>
            <a:ext cx="5174265" cy="862608"/>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專屬通知快速搶票</a:t>
            </a:r>
            <a:endParaRPr lang="en-US" sz="4000" b="1" dirty="0">
              <a:solidFill>
                <a:srgbClr val="17726D"/>
              </a:solidFill>
              <a:latin typeface="Inter Bold"/>
              <a:ea typeface="Inter Bold"/>
              <a:cs typeface="Inter Bold"/>
              <a:sym typeface="Inter Bold"/>
            </a:endParaRPr>
          </a:p>
        </p:txBody>
      </p:sp>
      <p:sp>
        <p:nvSpPr>
          <p:cNvPr id="28" name="TextBox 5">
            <a:extLst>
              <a:ext uri="{FF2B5EF4-FFF2-40B4-BE49-F238E27FC236}">
                <a16:creationId xmlns:a16="http://schemas.microsoft.com/office/drawing/2014/main" id="{B0C4523B-AFBE-2A02-56D7-88F1945CCF59}"/>
              </a:ext>
            </a:extLst>
          </p:cNvPr>
          <p:cNvSpPr txBox="1"/>
          <p:nvPr/>
        </p:nvSpPr>
        <p:spPr>
          <a:xfrm>
            <a:off x="6599615" y="6190259"/>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懶人追星行程全包</a:t>
            </a:r>
            <a:endParaRPr lang="en-US" sz="4000" b="1" dirty="0">
              <a:solidFill>
                <a:srgbClr val="17726D"/>
              </a:solidFill>
              <a:latin typeface="Inter Bold"/>
              <a:ea typeface="Inter Bold"/>
              <a:cs typeface="Inter Bold"/>
              <a:sym typeface="Inter Bold"/>
            </a:endParaRPr>
          </a:p>
        </p:txBody>
      </p:sp>
      <p:sp>
        <p:nvSpPr>
          <p:cNvPr id="29" name="TextBox 5">
            <a:extLst>
              <a:ext uri="{FF2B5EF4-FFF2-40B4-BE49-F238E27FC236}">
                <a16:creationId xmlns:a16="http://schemas.microsoft.com/office/drawing/2014/main" id="{2B3C6B80-4F52-A506-FF7A-4A23940C4661}"/>
              </a:ext>
            </a:extLst>
          </p:cNvPr>
          <p:cNvSpPr txBox="1"/>
          <p:nvPr/>
        </p:nvSpPr>
        <p:spPr>
          <a:xfrm>
            <a:off x="12207346" y="6237742"/>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周邊商品同步販售</a:t>
            </a:r>
            <a:endParaRPr lang="en-US" sz="4000" b="1" dirty="0">
              <a:solidFill>
                <a:srgbClr val="17726D"/>
              </a:solidFill>
              <a:latin typeface="Inter Bold"/>
              <a:ea typeface="Inter Bold"/>
              <a:cs typeface="Inter Bold"/>
              <a:sym typeface="Inter Bold"/>
            </a:endParaRPr>
          </a:p>
        </p:txBody>
      </p:sp>
    </p:spTree>
    <p:extLst>
      <p:ext uri="{BB962C8B-B14F-4D97-AF65-F5344CB8AC3E}">
        <p14:creationId xmlns:p14="http://schemas.microsoft.com/office/powerpoint/2010/main" val="1535626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39945" y="2796715"/>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p:cNvGrpSpPr/>
          <p:nvPr/>
        </p:nvGrpSpPr>
        <p:grpSpPr>
          <a:xfrm>
            <a:off x="839945" y="6406654"/>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p:cNvGrpSpPr/>
          <p:nvPr/>
        </p:nvGrpSpPr>
        <p:grpSpPr>
          <a:xfrm>
            <a:off x="9590495" y="6406654"/>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zh-TW" altLang="en-US" sz="7200" b="1" dirty="0">
                <a:solidFill>
                  <a:srgbClr val="17726D"/>
                </a:solidFill>
                <a:latin typeface="Inter Bold"/>
                <a:ea typeface="Inter Bold"/>
                <a:cs typeface="Inter Bold"/>
                <a:sym typeface="Inter Bold"/>
              </a:rPr>
              <a:t>平台售票流程</a:t>
            </a:r>
            <a:endParaRPr lang="en-US" sz="7200" b="1" dirty="0">
              <a:solidFill>
                <a:srgbClr val="17726D"/>
              </a:solidFill>
              <a:latin typeface="Inter Bold"/>
              <a:ea typeface="Inter Bold"/>
              <a:cs typeface="Inter Bold"/>
              <a:sym typeface="Inter Bold"/>
            </a:endParaRPr>
          </a:p>
        </p:txBody>
      </p:sp>
      <p:sp>
        <p:nvSpPr>
          <p:cNvPr id="26" name="TextBox 26"/>
          <p:cNvSpPr txBox="1"/>
          <p:nvPr/>
        </p:nvSpPr>
        <p:spPr>
          <a:xfrm>
            <a:off x="839945" y="1518579"/>
            <a:ext cx="6818840"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Platform Transaction Process</a:t>
            </a:r>
          </a:p>
        </p:txBody>
      </p:sp>
      <p:sp>
        <p:nvSpPr>
          <p:cNvPr id="27" name="TextBox 27"/>
          <p:cNvSpPr txBox="1"/>
          <p:nvPr/>
        </p:nvSpPr>
        <p:spPr>
          <a:xfrm>
            <a:off x="1925690" y="2982911"/>
            <a:ext cx="4877173" cy="497124"/>
          </a:xfrm>
          <a:prstGeom prst="rect">
            <a:avLst/>
          </a:prstGeom>
        </p:spPr>
        <p:txBody>
          <a:bodyPr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票務上架與住宿出售</a:t>
            </a:r>
            <a:endParaRPr lang="en-US" sz="4000" b="1" dirty="0">
              <a:solidFill>
                <a:srgbClr val="000000"/>
              </a:solidFill>
              <a:latin typeface="Inter Bold"/>
              <a:ea typeface="Inter Bold"/>
              <a:cs typeface="Inter Bold"/>
              <a:sym typeface="Inter Bold"/>
            </a:endParaRPr>
          </a:p>
        </p:txBody>
      </p:sp>
      <p:sp>
        <p:nvSpPr>
          <p:cNvPr id="28" name="TextBox 28"/>
          <p:cNvSpPr txBox="1"/>
          <p:nvPr/>
        </p:nvSpPr>
        <p:spPr>
          <a:xfrm>
            <a:off x="1925690" y="6592851"/>
            <a:ext cx="6063983"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交易模式</a:t>
            </a:r>
            <a:endParaRPr lang="en-US" sz="4000" b="1" dirty="0">
              <a:solidFill>
                <a:srgbClr val="000000"/>
              </a:solidFill>
              <a:latin typeface="Inter Bold"/>
              <a:ea typeface="Inter Bold"/>
              <a:cs typeface="Inter Bold"/>
              <a:sym typeface="Inter Bold"/>
            </a:endParaRPr>
          </a:p>
        </p:txBody>
      </p:sp>
      <p:sp>
        <p:nvSpPr>
          <p:cNvPr id="29" name="TextBox 29"/>
          <p:cNvSpPr txBox="1"/>
          <p:nvPr/>
        </p:nvSpPr>
        <p:spPr>
          <a:xfrm>
            <a:off x="10676239" y="6592851"/>
            <a:ext cx="7664805"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票券防偽保障</a:t>
            </a:r>
            <a:endParaRPr lang="en-US" sz="4000" b="1" dirty="0">
              <a:solidFill>
                <a:srgbClr val="000000"/>
              </a:solidFill>
              <a:latin typeface="Inter Bold"/>
              <a:ea typeface="Inter Bold"/>
              <a:cs typeface="Inter Bold"/>
              <a:sym typeface="Inter Bold"/>
            </a:endParaRPr>
          </a:p>
        </p:txBody>
      </p:sp>
      <p:sp>
        <p:nvSpPr>
          <p:cNvPr id="30" name="TextBox 30"/>
          <p:cNvSpPr txBox="1"/>
          <p:nvPr/>
        </p:nvSpPr>
        <p:spPr>
          <a:xfrm>
            <a:off x="1925690" y="3598164"/>
            <a:ext cx="6724626" cy="1867947"/>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上架票務詳情</a:t>
            </a:r>
            <a:endParaRPr lang="en-US" altLang="zh-TW" sz="2800" dirty="0">
              <a:solidFill>
                <a:srgbClr val="000000"/>
              </a:solidFill>
              <a:latin typeface="Open Sans"/>
              <a:ea typeface="Open Sans"/>
              <a:cs typeface="Open Sans"/>
              <a:sym typeface="Open Sans"/>
            </a:endParaRP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上傳購票憑證完成平台驗證</a:t>
            </a: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選擇是否同步退房與退票</a:t>
            </a:r>
            <a:endParaRPr lang="en-US" sz="2800" dirty="0">
              <a:solidFill>
                <a:srgbClr val="000000"/>
              </a:solidFill>
              <a:latin typeface="Open Sans"/>
              <a:ea typeface="Open Sans"/>
              <a:cs typeface="Open Sans"/>
              <a:sym typeface="Open Sans"/>
            </a:endParaRPr>
          </a:p>
        </p:txBody>
      </p:sp>
      <p:sp>
        <p:nvSpPr>
          <p:cNvPr id="31" name="TextBox 31"/>
          <p:cNvSpPr txBox="1"/>
          <p:nvPr/>
        </p:nvSpPr>
        <p:spPr>
          <a:xfrm>
            <a:off x="1925690" y="7208103"/>
            <a:ext cx="6724626" cy="1221616"/>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平台提供即時交易，依據票券到期期限配對購票需求的買家，加速交易效率</a:t>
            </a:r>
            <a:endParaRPr lang="en-US" sz="2800" dirty="0">
              <a:solidFill>
                <a:srgbClr val="000000"/>
              </a:solidFill>
              <a:latin typeface="Open Sans"/>
              <a:ea typeface="Open Sans"/>
              <a:cs typeface="Open Sans"/>
              <a:sym typeface="Open Sans"/>
            </a:endParaRPr>
          </a:p>
        </p:txBody>
      </p:sp>
      <p:sp>
        <p:nvSpPr>
          <p:cNvPr id="32" name="TextBox 32"/>
          <p:cNvSpPr txBox="1"/>
          <p:nvPr/>
        </p:nvSpPr>
        <p:spPr>
          <a:xfrm>
            <a:off x="10676240" y="7208103"/>
            <a:ext cx="6724626" cy="2514278"/>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綁定銀行帳戶與提撥保證金，防止假票或違規行為</a:t>
            </a:r>
            <a:endParaRPr lang="en-US" altLang="zh-TW" sz="2800" dirty="0">
              <a:solidFill>
                <a:srgbClr val="000000"/>
              </a:solidFill>
              <a:latin typeface="Open Sans"/>
              <a:ea typeface="Open Sans"/>
              <a:cs typeface="Open Sans"/>
              <a:sym typeface="Open Sans"/>
            </a:endParaRPr>
          </a:p>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交易款項僅在買家確認入場後完成匯款，確保交易安全</a:t>
            </a:r>
            <a:endParaRPr lang="en-US" sz="2800" dirty="0">
              <a:solidFill>
                <a:srgbClr val="000000"/>
              </a:solidFill>
              <a:latin typeface="Open Sans"/>
              <a:ea typeface="Open Sans"/>
              <a:cs typeface="Open Sans"/>
              <a:sym typeface="Open Sans"/>
            </a:endParaRPr>
          </a:p>
        </p:txBody>
      </p:sp>
      <p:pic>
        <p:nvPicPr>
          <p:cNvPr id="37" name="圖片 36">
            <a:extLst>
              <a:ext uri="{FF2B5EF4-FFF2-40B4-BE49-F238E27FC236}">
                <a16:creationId xmlns:a16="http://schemas.microsoft.com/office/drawing/2014/main" id="{26EC4270-DCCE-222F-D81F-FC75443C139E}"/>
              </a:ext>
            </a:extLst>
          </p:cNvPr>
          <p:cNvPicPr>
            <a:picLocks noChangeAspect="1"/>
          </p:cNvPicPr>
          <p:nvPr/>
        </p:nvPicPr>
        <p:blipFill>
          <a:blip r:embed="rId2"/>
          <a:stretch>
            <a:fillRect/>
          </a:stretch>
        </p:blipFill>
        <p:spPr>
          <a:xfrm>
            <a:off x="10629217" y="542583"/>
            <a:ext cx="6394585" cy="50726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51002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06025-415C-ACF8-00F0-C04B971AF9FD}"/>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5161AAD1-7074-EBD4-3CF7-15C00CFBE10B}"/>
              </a:ext>
            </a:extLst>
          </p:cNvPr>
          <p:cNvGrpSpPr/>
          <p:nvPr/>
        </p:nvGrpSpPr>
        <p:grpSpPr>
          <a:xfrm>
            <a:off x="839945" y="2796715"/>
            <a:ext cx="877649" cy="877649"/>
            <a:chOff x="0" y="0"/>
            <a:chExt cx="812800" cy="812800"/>
          </a:xfrm>
        </p:grpSpPr>
        <p:sp>
          <p:nvSpPr>
            <p:cNvPr id="8" name="Freeform 8">
              <a:extLst>
                <a:ext uri="{FF2B5EF4-FFF2-40B4-BE49-F238E27FC236}">
                  <a16:creationId xmlns:a16="http://schemas.microsoft.com/office/drawing/2014/main" id="{39427433-2194-8FCB-B023-79ECF2563D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a:extLst>
                <a:ext uri="{FF2B5EF4-FFF2-40B4-BE49-F238E27FC236}">
                  <a16:creationId xmlns:a16="http://schemas.microsoft.com/office/drawing/2014/main" id="{6C2CDF3F-F14D-4C06-D569-5A9BBCBEF298}"/>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a:extLst>
              <a:ext uri="{FF2B5EF4-FFF2-40B4-BE49-F238E27FC236}">
                <a16:creationId xmlns:a16="http://schemas.microsoft.com/office/drawing/2014/main" id="{EA937FA7-6831-A4A6-0851-F19AAC6E5635}"/>
              </a:ext>
            </a:extLst>
          </p:cNvPr>
          <p:cNvGrpSpPr/>
          <p:nvPr/>
        </p:nvGrpSpPr>
        <p:grpSpPr>
          <a:xfrm>
            <a:off x="839945" y="6406654"/>
            <a:ext cx="877649" cy="877649"/>
            <a:chOff x="0" y="0"/>
            <a:chExt cx="812800" cy="812800"/>
          </a:xfrm>
        </p:grpSpPr>
        <p:sp>
          <p:nvSpPr>
            <p:cNvPr id="11" name="Freeform 11">
              <a:extLst>
                <a:ext uri="{FF2B5EF4-FFF2-40B4-BE49-F238E27FC236}">
                  <a16:creationId xmlns:a16="http://schemas.microsoft.com/office/drawing/2014/main" id="{BD196F16-7A3E-A676-4FA9-BDB6B2B3F5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a:extLst>
                <a:ext uri="{FF2B5EF4-FFF2-40B4-BE49-F238E27FC236}">
                  <a16:creationId xmlns:a16="http://schemas.microsoft.com/office/drawing/2014/main" id="{5E09B09B-842F-042C-5736-62DD5414FD4E}"/>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a:extLst>
              <a:ext uri="{FF2B5EF4-FFF2-40B4-BE49-F238E27FC236}">
                <a16:creationId xmlns:a16="http://schemas.microsoft.com/office/drawing/2014/main" id="{F16988A7-FFA7-5CB3-80EB-5A7D4FA66588}"/>
              </a:ext>
            </a:extLst>
          </p:cNvPr>
          <p:cNvGrpSpPr/>
          <p:nvPr/>
        </p:nvGrpSpPr>
        <p:grpSpPr>
          <a:xfrm>
            <a:off x="9590495" y="6406654"/>
            <a:ext cx="877649" cy="877649"/>
            <a:chOff x="0" y="0"/>
            <a:chExt cx="812800" cy="812800"/>
          </a:xfrm>
        </p:grpSpPr>
        <p:sp>
          <p:nvSpPr>
            <p:cNvPr id="14" name="Freeform 14">
              <a:extLst>
                <a:ext uri="{FF2B5EF4-FFF2-40B4-BE49-F238E27FC236}">
                  <a16:creationId xmlns:a16="http://schemas.microsoft.com/office/drawing/2014/main" id="{38017974-7D84-BC38-847F-80B393C6ED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a:extLst>
                <a:ext uri="{FF2B5EF4-FFF2-40B4-BE49-F238E27FC236}">
                  <a16:creationId xmlns:a16="http://schemas.microsoft.com/office/drawing/2014/main" id="{3E1413AD-83C4-67B4-79C6-0D30E78D4BFA}"/>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a:extLst>
              <a:ext uri="{FF2B5EF4-FFF2-40B4-BE49-F238E27FC236}">
                <a16:creationId xmlns:a16="http://schemas.microsoft.com/office/drawing/2014/main" id="{73C45AA3-EB4F-08C2-2C76-FF743499B31E}"/>
              </a:ext>
            </a:extLst>
          </p:cNvPr>
          <p:cNvGrpSpPr/>
          <p:nvPr/>
        </p:nvGrpSpPr>
        <p:grpSpPr>
          <a:xfrm>
            <a:off x="17400866" y="0"/>
            <a:ext cx="863406" cy="1914819"/>
            <a:chOff x="0" y="0"/>
            <a:chExt cx="227399" cy="504314"/>
          </a:xfrm>
        </p:grpSpPr>
        <p:sp>
          <p:nvSpPr>
            <p:cNvPr id="17" name="Freeform 17">
              <a:extLst>
                <a:ext uri="{FF2B5EF4-FFF2-40B4-BE49-F238E27FC236}">
                  <a16:creationId xmlns:a16="http://schemas.microsoft.com/office/drawing/2014/main" id="{7CE3609E-7A11-959B-A72A-1E845D39BB8B}"/>
                </a:ext>
              </a:extLst>
            </p:cNvPr>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a:extLst>
                <a:ext uri="{FF2B5EF4-FFF2-40B4-BE49-F238E27FC236}">
                  <a16:creationId xmlns:a16="http://schemas.microsoft.com/office/drawing/2014/main" id="{8B204831-D481-3DAF-7AE3-4878DE6A7E19}"/>
                </a:ext>
              </a:extLst>
            </p:cNvPr>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a:extLst>
              <a:ext uri="{FF2B5EF4-FFF2-40B4-BE49-F238E27FC236}">
                <a16:creationId xmlns:a16="http://schemas.microsoft.com/office/drawing/2014/main" id="{7299CAA5-C78F-C3CD-8AB5-B7875877E54B}"/>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93008170-2151-160B-527B-BBD9B9378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32A28280-C628-C599-20F2-498B74C140A1}"/>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a:extLst>
              <a:ext uri="{FF2B5EF4-FFF2-40B4-BE49-F238E27FC236}">
                <a16:creationId xmlns:a16="http://schemas.microsoft.com/office/drawing/2014/main" id="{08294CF1-BF3E-891A-0669-9FC45A12E656}"/>
              </a:ext>
            </a:extLst>
          </p:cNvPr>
          <p:cNvGrpSpPr/>
          <p:nvPr/>
        </p:nvGrpSpPr>
        <p:grpSpPr>
          <a:xfrm>
            <a:off x="0" y="10094695"/>
            <a:ext cx="18264272" cy="192305"/>
            <a:chOff x="0" y="0"/>
            <a:chExt cx="4810343" cy="50648"/>
          </a:xfrm>
        </p:grpSpPr>
        <p:sp>
          <p:nvSpPr>
            <p:cNvPr id="23" name="Freeform 23">
              <a:extLst>
                <a:ext uri="{FF2B5EF4-FFF2-40B4-BE49-F238E27FC236}">
                  <a16:creationId xmlns:a16="http://schemas.microsoft.com/office/drawing/2014/main" id="{56E5A9EC-FF54-8A70-357F-26AEAC69693E}"/>
                </a:ext>
              </a:extLst>
            </p:cNvPr>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a:extLst>
                <a:ext uri="{FF2B5EF4-FFF2-40B4-BE49-F238E27FC236}">
                  <a16:creationId xmlns:a16="http://schemas.microsoft.com/office/drawing/2014/main" id="{71F324EA-281B-25AF-2B61-14B62D01773A}"/>
                </a:ext>
              </a:extLst>
            </p:cNvPr>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a:extLst>
              <a:ext uri="{FF2B5EF4-FFF2-40B4-BE49-F238E27FC236}">
                <a16:creationId xmlns:a16="http://schemas.microsoft.com/office/drawing/2014/main" id="{6C20C9E1-B4F8-7A2E-822F-2707F88DB38A}"/>
              </a:ext>
            </a:extLst>
          </p:cNvPr>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zh-TW" altLang="en-US" sz="7200" b="1" dirty="0">
                <a:solidFill>
                  <a:srgbClr val="17726D"/>
                </a:solidFill>
                <a:latin typeface="Inter Bold"/>
                <a:ea typeface="Inter Bold"/>
                <a:cs typeface="Inter Bold"/>
                <a:sym typeface="Inter Bold"/>
              </a:rPr>
              <a:t>平台買票流程</a:t>
            </a:r>
            <a:endParaRPr lang="en-US" sz="7200" b="1" dirty="0">
              <a:solidFill>
                <a:srgbClr val="17726D"/>
              </a:solidFill>
              <a:latin typeface="Inter Bold"/>
              <a:ea typeface="Inter Bold"/>
              <a:cs typeface="Inter Bold"/>
              <a:sym typeface="Inter Bold"/>
            </a:endParaRPr>
          </a:p>
        </p:txBody>
      </p:sp>
      <p:sp>
        <p:nvSpPr>
          <p:cNvPr id="26" name="TextBox 26">
            <a:extLst>
              <a:ext uri="{FF2B5EF4-FFF2-40B4-BE49-F238E27FC236}">
                <a16:creationId xmlns:a16="http://schemas.microsoft.com/office/drawing/2014/main" id="{3C789892-5E99-1787-6CBB-9A22D9488D14}"/>
              </a:ext>
            </a:extLst>
          </p:cNvPr>
          <p:cNvSpPr txBox="1"/>
          <p:nvPr/>
        </p:nvSpPr>
        <p:spPr>
          <a:xfrm>
            <a:off x="839945" y="1518579"/>
            <a:ext cx="6818840"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Platform Transaction Process</a:t>
            </a:r>
          </a:p>
        </p:txBody>
      </p:sp>
      <p:sp>
        <p:nvSpPr>
          <p:cNvPr id="27" name="TextBox 27">
            <a:extLst>
              <a:ext uri="{FF2B5EF4-FFF2-40B4-BE49-F238E27FC236}">
                <a16:creationId xmlns:a16="http://schemas.microsoft.com/office/drawing/2014/main" id="{7F3E0549-5536-14EF-6AF2-85F332D56155}"/>
              </a:ext>
            </a:extLst>
          </p:cNvPr>
          <p:cNvSpPr txBox="1"/>
          <p:nvPr/>
        </p:nvSpPr>
        <p:spPr>
          <a:xfrm>
            <a:off x="1925690" y="2982911"/>
            <a:ext cx="4877173" cy="497124"/>
          </a:xfrm>
          <a:prstGeom prst="rect">
            <a:avLst/>
          </a:prstGeom>
        </p:spPr>
        <p:txBody>
          <a:bodyPr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票務搜尋與專屬通知</a:t>
            </a:r>
            <a:endParaRPr lang="en-US" sz="4000" b="1" dirty="0">
              <a:solidFill>
                <a:srgbClr val="000000"/>
              </a:solidFill>
              <a:latin typeface="Inter Bold"/>
              <a:ea typeface="Inter Bold"/>
              <a:cs typeface="Inter Bold"/>
              <a:sym typeface="Inter Bold"/>
            </a:endParaRPr>
          </a:p>
        </p:txBody>
      </p:sp>
      <p:sp>
        <p:nvSpPr>
          <p:cNvPr id="28" name="TextBox 28">
            <a:extLst>
              <a:ext uri="{FF2B5EF4-FFF2-40B4-BE49-F238E27FC236}">
                <a16:creationId xmlns:a16="http://schemas.microsoft.com/office/drawing/2014/main" id="{9FD12363-B0F9-64B8-2948-BFBB6E12A98E}"/>
              </a:ext>
            </a:extLst>
          </p:cNvPr>
          <p:cNvSpPr txBox="1"/>
          <p:nvPr/>
        </p:nvSpPr>
        <p:spPr>
          <a:xfrm>
            <a:off x="1925690" y="6592851"/>
            <a:ext cx="6724626" cy="497124"/>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懶人追星－多元產品與服務</a:t>
            </a:r>
            <a:endParaRPr lang="en-US" sz="4000" b="1" dirty="0">
              <a:solidFill>
                <a:srgbClr val="000000"/>
              </a:solidFill>
              <a:latin typeface="Inter Bold"/>
              <a:ea typeface="Inter Bold"/>
              <a:cs typeface="Inter Bold"/>
              <a:sym typeface="Inter Bold"/>
            </a:endParaRPr>
          </a:p>
        </p:txBody>
      </p:sp>
      <p:sp>
        <p:nvSpPr>
          <p:cNvPr id="29" name="TextBox 29">
            <a:extLst>
              <a:ext uri="{FF2B5EF4-FFF2-40B4-BE49-F238E27FC236}">
                <a16:creationId xmlns:a16="http://schemas.microsoft.com/office/drawing/2014/main" id="{09FDB42D-05DB-A744-A1A0-5F5069EBA302}"/>
              </a:ext>
            </a:extLst>
          </p:cNvPr>
          <p:cNvSpPr txBox="1"/>
          <p:nvPr/>
        </p:nvSpPr>
        <p:spPr>
          <a:xfrm>
            <a:off x="10676239" y="6592851"/>
            <a:ext cx="7664805"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票券防偽保障</a:t>
            </a:r>
            <a:endParaRPr lang="en-US" sz="4000" b="1" dirty="0">
              <a:solidFill>
                <a:srgbClr val="000000"/>
              </a:solidFill>
              <a:latin typeface="Inter Bold"/>
              <a:ea typeface="Inter Bold"/>
              <a:cs typeface="Inter Bold"/>
              <a:sym typeface="Inter Bold"/>
            </a:endParaRPr>
          </a:p>
        </p:txBody>
      </p:sp>
      <p:sp>
        <p:nvSpPr>
          <p:cNvPr id="30" name="TextBox 30">
            <a:extLst>
              <a:ext uri="{FF2B5EF4-FFF2-40B4-BE49-F238E27FC236}">
                <a16:creationId xmlns:a16="http://schemas.microsoft.com/office/drawing/2014/main" id="{C42C45D8-F6A2-C33F-915A-A7E9ED21A6AD}"/>
              </a:ext>
            </a:extLst>
          </p:cNvPr>
          <p:cNvSpPr txBox="1"/>
          <p:nvPr/>
        </p:nvSpPr>
        <p:spPr>
          <a:xfrm>
            <a:off x="1925690" y="3598164"/>
            <a:ext cx="6724626" cy="2514278"/>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篩選條件快速找到心儀票券</a:t>
            </a:r>
            <a:endParaRPr lang="en-US" altLang="zh-TW" sz="2800" dirty="0">
              <a:solidFill>
                <a:srgbClr val="000000"/>
              </a:solidFill>
              <a:latin typeface="Open Sans"/>
              <a:ea typeface="Open Sans"/>
              <a:cs typeface="Open Sans"/>
              <a:sym typeface="Open Sans"/>
            </a:endParaRP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沒有心儀門票，「專屬求票功能」設定釋出的門票通知，幫助粉絲即時購票、促成交易。</a:t>
            </a:r>
            <a:endParaRPr lang="en-US" sz="2800" dirty="0">
              <a:solidFill>
                <a:srgbClr val="000000"/>
              </a:solidFill>
              <a:latin typeface="Open Sans"/>
              <a:ea typeface="Open Sans"/>
              <a:cs typeface="Open Sans"/>
              <a:sym typeface="Open Sans"/>
            </a:endParaRPr>
          </a:p>
        </p:txBody>
      </p:sp>
      <p:sp>
        <p:nvSpPr>
          <p:cNvPr id="31" name="TextBox 31">
            <a:extLst>
              <a:ext uri="{FF2B5EF4-FFF2-40B4-BE49-F238E27FC236}">
                <a16:creationId xmlns:a16="http://schemas.microsoft.com/office/drawing/2014/main" id="{AE2AC6AC-CC74-F673-BB6C-5F2892142970}"/>
              </a:ext>
            </a:extLst>
          </p:cNvPr>
          <p:cNvSpPr txBox="1"/>
          <p:nvPr/>
        </p:nvSpPr>
        <p:spPr>
          <a:xfrm>
            <a:off x="1925690" y="7208103"/>
            <a:ext cx="6724626" cy="2514278"/>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可額外選購交通與住宿，享受行程規劃的便利性、懶人追星快速成行</a:t>
            </a:r>
            <a:endParaRPr lang="en-US" altLang="zh-TW" sz="2800" dirty="0">
              <a:solidFill>
                <a:srgbClr val="000000"/>
              </a:solidFill>
              <a:latin typeface="Open Sans"/>
              <a:ea typeface="Open Sans"/>
              <a:cs typeface="Open Sans"/>
              <a:sym typeface="Open Sans"/>
            </a:endParaRPr>
          </a:p>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同步販售正版官方支援演唱會周邊商品，一站滿足粉絲需求。</a:t>
            </a:r>
            <a:endParaRPr lang="en-US" sz="2800" dirty="0">
              <a:solidFill>
                <a:srgbClr val="000000"/>
              </a:solidFill>
              <a:latin typeface="Open Sans"/>
              <a:ea typeface="Open Sans"/>
              <a:cs typeface="Open Sans"/>
              <a:sym typeface="Open Sans"/>
            </a:endParaRPr>
          </a:p>
        </p:txBody>
      </p:sp>
      <p:sp>
        <p:nvSpPr>
          <p:cNvPr id="32" name="TextBox 32">
            <a:extLst>
              <a:ext uri="{FF2B5EF4-FFF2-40B4-BE49-F238E27FC236}">
                <a16:creationId xmlns:a16="http://schemas.microsoft.com/office/drawing/2014/main" id="{B2C3BF9C-E032-05CF-1AA1-3252201BB09C}"/>
              </a:ext>
            </a:extLst>
          </p:cNvPr>
          <p:cNvSpPr txBox="1"/>
          <p:nvPr/>
        </p:nvSpPr>
        <p:spPr>
          <a:xfrm>
            <a:off x="10676240" y="7208103"/>
            <a:ext cx="6724626" cy="1867947"/>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倘若票券無法順利入場，啟用「票券無效機制」並協助進入退款流程，即時客服支援，處理後續損失賠償</a:t>
            </a:r>
            <a:endParaRPr lang="en-US" altLang="zh-TW" sz="2800" dirty="0">
              <a:solidFill>
                <a:srgbClr val="000000"/>
              </a:solidFill>
              <a:latin typeface="Open Sans"/>
              <a:ea typeface="Open Sans"/>
              <a:cs typeface="Open Sans"/>
              <a:sym typeface="Open Sans"/>
            </a:endParaRPr>
          </a:p>
        </p:txBody>
      </p:sp>
      <p:pic>
        <p:nvPicPr>
          <p:cNvPr id="37" name="圖片 36">
            <a:extLst>
              <a:ext uri="{FF2B5EF4-FFF2-40B4-BE49-F238E27FC236}">
                <a16:creationId xmlns:a16="http://schemas.microsoft.com/office/drawing/2014/main" id="{B994CBBB-CDC8-2C6F-0644-FC24EED6C8FE}"/>
              </a:ext>
            </a:extLst>
          </p:cNvPr>
          <p:cNvPicPr>
            <a:picLocks noChangeAspect="1"/>
          </p:cNvPicPr>
          <p:nvPr/>
        </p:nvPicPr>
        <p:blipFill>
          <a:blip r:embed="rId2">
            <a:extLst>
              <a:ext uri="{28A0092B-C50C-407E-A947-70E740481C1C}">
                <a14:useLocalDpi xmlns:a14="http://schemas.microsoft.com/office/drawing/2010/main" val="0"/>
              </a:ext>
            </a:extLst>
          </a:blip>
          <a:srcRect t="2011" b="2011"/>
          <a:stretch/>
        </p:blipFill>
        <p:spPr>
          <a:xfrm>
            <a:off x="10629217" y="542583"/>
            <a:ext cx="6394585" cy="50726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0735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64229"/>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3807603"/>
            <a:ext cx="5433248" cy="5685099"/>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45" name="Group 45"/>
          <p:cNvGrpSpPr/>
          <p:nvPr/>
        </p:nvGrpSpPr>
        <p:grpSpPr>
          <a:xfrm>
            <a:off x="12013024" y="3833980"/>
            <a:ext cx="5433248" cy="5658722"/>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65" name="Group 65"/>
          <p:cNvGrpSpPr/>
          <p:nvPr/>
        </p:nvGrpSpPr>
        <p:grpSpPr>
          <a:xfrm>
            <a:off x="0" y="457494"/>
            <a:ext cx="18288000" cy="1495425"/>
            <a:chOff x="0" y="0"/>
            <a:chExt cx="4816593" cy="393857"/>
          </a:xfrm>
        </p:grpSpPr>
        <p:sp>
          <p:nvSpPr>
            <p:cNvPr id="66" name="Freeform 6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67" name="TextBox 6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70" name="TextBox 70"/>
          <p:cNvSpPr txBox="1"/>
          <p:nvPr/>
        </p:nvSpPr>
        <p:spPr>
          <a:xfrm>
            <a:off x="1488561" y="7083990"/>
            <a:ext cx="4118431" cy="1190967"/>
          </a:xfrm>
          <a:prstGeom prst="rect">
            <a:avLst/>
          </a:prstGeom>
        </p:spPr>
        <p:txBody>
          <a:bodyPr lIns="0" tIns="0" rIns="0" bIns="0" rtlCol="0" anchor="t">
            <a:spAutoFit/>
          </a:bodyPr>
          <a:lstStyle/>
          <a:p>
            <a:pPr marL="342900" lvl="0" indent="-342900" algn="ctr">
              <a:lnSpc>
                <a:spcPts val="3189"/>
              </a:lnSpc>
              <a:buFont typeface="Arial"/>
              <a:buChar char="•"/>
            </a:pPr>
            <a:r>
              <a:rPr lang="zh-TW" altLang="en-US" sz="2150" b="1" err="1">
                <a:solidFill>
                  <a:srgbClr val="000000"/>
                </a:solidFill>
                <a:latin typeface="Open Sans Medium"/>
                <a:ea typeface="Open Sans Medium"/>
                <a:cs typeface="Open Sans Medium"/>
              </a:rPr>
              <a:t>供應方（轉讓者</a:t>
            </a:r>
            <a:r>
              <a:rPr lang="en-US" sz="2150" b="1">
                <a:solidFill>
                  <a:srgbClr val="000000"/>
                </a:solidFill>
                <a:latin typeface="Open Sans Medium"/>
                <a:ea typeface="Open Sans Medium"/>
                <a:cs typeface="Open Sans Medium"/>
              </a:rPr>
              <a:t>）</a:t>
            </a:r>
            <a:endParaRPr lang="zh-TW" altLang="en-US">
              <a:cs typeface="Calibri"/>
            </a:endParaRPr>
          </a:p>
          <a:p>
            <a:pPr marL="342900" indent="-342900" algn="ctr">
              <a:lnSpc>
                <a:spcPts val="3189"/>
              </a:lnSpc>
              <a:buFont typeface="Arial"/>
              <a:buChar char="•"/>
            </a:pPr>
            <a:r>
              <a:rPr lang="zh-TW" altLang="en-US" sz="2150" b="1">
                <a:solidFill>
                  <a:srgbClr val="000000"/>
                </a:solidFill>
                <a:latin typeface="Open Sans Medium"/>
                <a:ea typeface="Open Sans Medium"/>
                <a:cs typeface="Open Sans Medium"/>
              </a:rPr>
              <a:t>需求方（接收者</a:t>
            </a:r>
            <a:r>
              <a:rPr lang="en-US" sz="2150" b="1">
                <a:solidFill>
                  <a:srgbClr val="000000"/>
                </a:solidFill>
                <a:latin typeface="Open Sans Medium"/>
                <a:ea typeface="Open Sans Medium"/>
                <a:cs typeface="Open Sans Medium"/>
              </a:rPr>
              <a:t>）</a:t>
            </a:r>
          </a:p>
          <a:p>
            <a:pPr marL="342900" indent="-342900" algn="ctr">
              <a:lnSpc>
                <a:spcPts val="3189"/>
              </a:lnSpc>
              <a:buFont typeface="Arial"/>
              <a:buChar char="•"/>
            </a:pPr>
            <a:r>
              <a:rPr lang="zh-TW" altLang="en-US" sz="2150" b="1">
                <a:solidFill>
                  <a:srgbClr val="000000"/>
                </a:solidFill>
                <a:latin typeface="Open Sans Medium"/>
                <a:ea typeface="Open Sans Medium"/>
                <a:cs typeface="Open Sans Medium"/>
              </a:rPr>
              <a:t>平台管理者</a:t>
            </a:r>
            <a:endParaRPr lang="en-US" sz="2150" b="1">
              <a:solidFill>
                <a:srgbClr val="000000"/>
              </a:solidFill>
              <a:latin typeface="Open Sans Medium"/>
              <a:ea typeface="Open Sans Medium"/>
              <a:cs typeface="Open Sans Medium"/>
            </a:endParaRPr>
          </a:p>
        </p:txBody>
      </p:sp>
      <p:sp>
        <p:nvSpPr>
          <p:cNvPr id="74" name="TextBox 74"/>
          <p:cNvSpPr txBox="1"/>
          <p:nvPr/>
        </p:nvSpPr>
        <p:spPr>
          <a:xfrm>
            <a:off x="12644056" y="7083989"/>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I've been thoroughly impressed with the exceptional level of service and creativity they bring to the table.</a:t>
            </a:r>
          </a:p>
        </p:txBody>
      </p:sp>
      <p:sp>
        <p:nvSpPr>
          <p:cNvPr id="75" name="TextBox 75"/>
          <p:cNvSpPr txBox="1"/>
          <p:nvPr/>
        </p:nvSpPr>
        <p:spPr>
          <a:xfrm>
            <a:off x="839945" y="755626"/>
            <a:ext cx="8147912" cy="994410"/>
          </a:xfrm>
          <a:prstGeom prst="rect">
            <a:avLst/>
          </a:prstGeom>
        </p:spPr>
        <p:txBody>
          <a:bodyPr lIns="0" tIns="0" rIns="0" bIns="0" rtlCol="0" anchor="t">
            <a:spAutoFit/>
          </a:bodyPr>
          <a:lstStyle/>
          <a:p>
            <a:pPr algn="l">
              <a:lnSpc>
                <a:spcPts val="7559"/>
              </a:lnSpc>
            </a:pPr>
            <a:r>
              <a:rPr lang="zh-TW" altLang="en-US" sz="7200" b="1">
                <a:solidFill>
                  <a:srgbClr val="FFFFFF"/>
                </a:solidFill>
                <a:latin typeface="Inter Bold"/>
                <a:ea typeface="Inter Bold"/>
                <a:cs typeface="Inter Bold"/>
              </a:rPr>
              <a:t>核心互動</a:t>
            </a:r>
            <a:endParaRPr lang="en-US" sz="7200" b="1">
              <a:solidFill>
                <a:srgbClr val="FFFFFF"/>
              </a:solidFill>
              <a:latin typeface="Inter Bold"/>
              <a:ea typeface="Inter Bold"/>
              <a:cs typeface="Inter Bold"/>
            </a:endParaRPr>
          </a:p>
        </p:txBody>
      </p:sp>
      <p:grpSp>
        <p:nvGrpSpPr>
          <p:cNvPr id="80" name="Group 5">
            <a:extLst>
              <a:ext uri="{FF2B5EF4-FFF2-40B4-BE49-F238E27FC236}">
                <a16:creationId xmlns:a16="http://schemas.microsoft.com/office/drawing/2014/main" id="{82BB254D-2BCE-27B2-E89B-D980B6B43BB6}"/>
              </a:ext>
            </a:extLst>
          </p:cNvPr>
          <p:cNvGrpSpPr/>
          <p:nvPr/>
        </p:nvGrpSpPr>
        <p:grpSpPr>
          <a:xfrm>
            <a:off x="6431850" y="3827134"/>
            <a:ext cx="9811819" cy="5797452"/>
            <a:chOff x="-655023" y="-47487"/>
            <a:chExt cx="1467823" cy="1065007"/>
          </a:xfrm>
        </p:grpSpPr>
        <p:sp>
          <p:nvSpPr>
            <p:cNvPr id="81" name="Freeform 6">
              <a:extLst>
                <a:ext uri="{FF2B5EF4-FFF2-40B4-BE49-F238E27FC236}">
                  <a16:creationId xmlns:a16="http://schemas.microsoft.com/office/drawing/2014/main" id="{9068D7B6-177C-D2F4-76E4-ADDFA08C82A9}"/>
                </a:ext>
              </a:extLst>
            </p:cNvPr>
            <p:cNvSpPr/>
            <p:nvPr/>
          </p:nvSpPr>
          <p:spPr>
            <a:xfrm>
              <a:off x="-655023" y="-47487"/>
              <a:ext cx="812800" cy="1044978"/>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82" name="TextBox 7">
              <a:extLst>
                <a:ext uri="{FF2B5EF4-FFF2-40B4-BE49-F238E27FC236}">
                  <a16:creationId xmlns:a16="http://schemas.microsoft.com/office/drawing/2014/main" id="{F197636F-035D-FD94-2E5F-18F49BF7B212}"/>
                </a:ext>
              </a:extLst>
            </p:cNvPr>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86" name="TextBox 74">
            <a:extLst>
              <a:ext uri="{FF2B5EF4-FFF2-40B4-BE49-F238E27FC236}">
                <a16:creationId xmlns:a16="http://schemas.microsoft.com/office/drawing/2014/main" id="{894C2EA5-2F8B-BB78-9AC2-6C232634712F}"/>
              </a:ext>
            </a:extLst>
          </p:cNvPr>
          <p:cNvSpPr txBox="1"/>
          <p:nvPr/>
        </p:nvSpPr>
        <p:spPr>
          <a:xfrm>
            <a:off x="7087317" y="7083988"/>
            <a:ext cx="4118431" cy="781304"/>
          </a:xfrm>
          <a:prstGeom prst="rect">
            <a:avLst/>
          </a:prstGeom>
        </p:spPr>
        <p:txBody>
          <a:bodyPr lIns="0" tIns="0" rIns="0" bIns="0" rtlCol="0" anchor="t">
            <a:spAutoFit/>
          </a:bodyPr>
          <a:lstStyle/>
          <a:p>
            <a:pPr marL="0" lvl="0" indent="0" algn="ctr">
              <a:lnSpc>
                <a:spcPts val="3189"/>
              </a:lnSpc>
            </a:pPr>
            <a:r>
              <a:rPr lang="zh-TW" altLang="en-US" sz="2150" b="1">
                <a:solidFill>
                  <a:srgbClr val="000000"/>
                </a:solidFill>
                <a:latin typeface="Open Sans Medium"/>
                <a:ea typeface="Open Sans Medium"/>
                <a:cs typeface="Open Sans Medium"/>
              </a:rPr>
              <a:t>具交易保障機制的票務及旅行套票系統</a:t>
            </a:r>
            <a:endParaRPr lang="en-US" sz="2150" b="1">
              <a:solidFill>
                <a:srgbClr val="000000"/>
              </a:solidFill>
              <a:latin typeface="Open Sans Medium"/>
              <a:ea typeface="Open Sans Medium"/>
              <a:cs typeface="Open Sans Medium"/>
            </a:endParaRPr>
          </a:p>
        </p:txBody>
      </p:sp>
      <p:pic>
        <p:nvPicPr>
          <p:cNvPr id="8" name="圖片 7" descr="一張含有 圓形, 圖形, 美工圖案, 平面設計 的圖片&#10;&#10;自動產生的描述">
            <a:extLst>
              <a:ext uri="{FF2B5EF4-FFF2-40B4-BE49-F238E27FC236}">
                <a16:creationId xmlns:a16="http://schemas.microsoft.com/office/drawing/2014/main" id="{FD6842C4-E8E7-188B-CFF4-2B4F9A97FA94}"/>
              </a:ext>
            </a:extLst>
          </p:cNvPr>
          <p:cNvPicPr>
            <a:picLocks noChangeAspect="1"/>
          </p:cNvPicPr>
          <p:nvPr/>
        </p:nvPicPr>
        <p:blipFill>
          <a:blip r:embed="rId2"/>
          <a:stretch>
            <a:fillRect/>
          </a:stretch>
        </p:blipFill>
        <p:spPr>
          <a:xfrm>
            <a:off x="7699130" y="2230315"/>
            <a:ext cx="1286022" cy="1289539"/>
          </a:xfrm>
          <a:prstGeom prst="rect">
            <a:avLst/>
          </a:prstGeom>
        </p:spPr>
      </p:pic>
      <p:pic>
        <p:nvPicPr>
          <p:cNvPr id="13" name="圖片 12" descr="一張含有 螢幕擷取畫面, 圖形, 美工圖案, 設計 的圖片&#10;&#10;自動產生的描述">
            <a:extLst>
              <a:ext uri="{FF2B5EF4-FFF2-40B4-BE49-F238E27FC236}">
                <a16:creationId xmlns:a16="http://schemas.microsoft.com/office/drawing/2014/main" id="{DA0FDAEF-C42C-0D58-3BE0-04FE8D81952B}"/>
              </a:ext>
            </a:extLst>
          </p:cNvPr>
          <p:cNvPicPr>
            <a:picLocks noChangeAspect="1"/>
          </p:cNvPicPr>
          <p:nvPr/>
        </p:nvPicPr>
        <p:blipFill>
          <a:blip r:embed="rId3"/>
          <a:stretch>
            <a:fillRect/>
          </a:stretch>
        </p:blipFill>
        <p:spPr>
          <a:xfrm>
            <a:off x="13097608" y="2230316"/>
            <a:ext cx="1286022" cy="1289539"/>
          </a:xfrm>
          <a:prstGeom prst="rect">
            <a:avLst/>
          </a:prstGeom>
        </p:spPr>
      </p:pic>
      <p:sp>
        <p:nvSpPr>
          <p:cNvPr id="16" name="TextBox 70">
            <a:extLst>
              <a:ext uri="{FF2B5EF4-FFF2-40B4-BE49-F238E27FC236}">
                <a16:creationId xmlns:a16="http://schemas.microsoft.com/office/drawing/2014/main" id="{6AEA6880-39C9-0CFE-CEC3-23E036853B82}"/>
              </a:ext>
            </a:extLst>
          </p:cNvPr>
          <p:cNvSpPr txBox="1"/>
          <p:nvPr/>
        </p:nvSpPr>
        <p:spPr>
          <a:xfrm>
            <a:off x="3628561" y="2885543"/>
            <a:ext cx="1322478"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使用者</a:t>
            </a:r>
          </a:p>
        </p:txBody>
      </p:sp>
      <p:pic>
        <p:nvPicPr>
          <p:cNvPr id="18" name="圖片 17" descr="一張含有 美工圖案, 圖形, 動畫, 圖解 的圖片&#10;&#10;自動產生的描述">
            <a:extLst>
              <a:ext uri="{FF2B5EF4-FFF2-40B4-BE49-F238E27FC236}">
                <a16:creationId xmlns:a16="http://schemas.microsoft.com/office/drawing/2014/main" id="{FD501515-0948-C53F-55F4-C8FAFF43B183}"/>
              </a:ext>
            </a:extLst>
          </p:cNvPr>
          <p:cNvPicPr>
            <a:picLocks noChangeAspect="1"/>
          </p:cNvPicPr>
          <p:nvPr/>
        </p:nvPicPr>
        <p:blipFill>
          <a:blip r:embed="rId4"/>
          <a:stretch>
            <a:fillRect/>
          </a:stretch>
        </p:blipFill>
        <p:spPr>
          <a:xfrm>
            <a:off x="2137161" y="2242232"/>
            <a:ext cx="1282679" cy="1277767"/>
          </a:xfrm>
          <a:prstGeom prst="rect">
            <a:avLst/>
          </a:prstGeom>
        </p:spPr>
      </p:pic>
      <p:sp>
        <p:nvSpPr>
          <p:cNvPr id="9" name="TextBox 70">
            <a:extLst>
              <a:ext uri="{FF2B5EF4-FFF2-40B4-BE49-F238E27FC236}">
                <a16:creationId xmlns:a16="http://schemas.microsoft.com/office/drawing/2014/main" id="{A64A27E6-D3F6-7DAF-85A4-5167FF0A17DF}"/>
              </a:ext>
            </a:extLst>
          </p:cNvPr>
          <p:cNvSpPr txBox="1"/>
          <p:nvPr/>
        </p:nvSpPr>
        <p:spPr>
          <a:xfrm>
            <a:off x="9141337" y="2885543"/>
            <a:ext cx="1647793"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價值單元</a:t>
            </a:r>
          </a:p>
        </p:txBody>
      </p:sp>
      <p:sp>
        <p:nvSpPr>
          <p:cNvPr id="10" name="TextBox 70">
            <a:extLst>
              <a:ext uri="{FF2B5EF4-FFF2-40B4-BE49-F238E27FC236}">
                <a16:creationId xmlns:a16="http://schemas.microsoft.com/office/drawing/2014/main" id="{7210BC12-A6EA-013D-0064-28074CFD785C}"/>
              </a:ext>
            </a:extLst>
          </p:cNvPr>
          <p:cNvSpPr txBox="1"/>
          <p:nvPr/>
        </p:nvSpPr>
        <p:spPr>
          <a:xfrm>
            <a:off x="14592566" y="2867956"/>
            <a:ext cx="1647793"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篩選機制</a:t>
            </a:r>
          </a:p>
        </p:txBody>
      </p:sp>
    </p:spTree>
    <p:extLst>
      <p:ext uri="{BB962C8B-B14F-4D97-AF65-F5344CB8AC3E}">
        <p14:creationId xmlns:p14="http://schemas.microsoft.com/office/powerpoint/2010/main" val="517533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2708</Words>
  <Application>Microsoft Office PowerPoint</Application>
  <PresentationFormat>自訂</PresentationFormat>
  <Paragraphs>352</Paragraphs>
  <Slides>36</Slides>
  <Notes>0</Notes>
  <HiddenSlides>0</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36</vt:i4>
      </vt:variant>
    </vt:vector>
  </HeadingPairs>
  <TitlesOfParts>
    <vt:vector size="55" baseType="lpstr">
      <vt:lpstr>Inter Bold</vt:lpstr>
      <vt:lpstr>Inter Ultra-Bold</vt:lpstr>
      <vt:lpstr>微軟正黑體</vt:lpstr>
      <vt:lpstr>TT Backwards Bold</vt:lpstr>
      <vt:lpstr>Wingdings</vt:lpstr>
      <vt:lpstr>Open Sans</vt:lpstr>
      <vt:lpstr>Open Sans Bold</vt:lpstr>
      <vt:lpstr>Inter Medium</vt:lpstr>
      <vt:lpstr>Arial</vt:lpstr>
      <vt:lpstr>Montserrat Semi-Bold</vt:lpstr>
      <vt:lpstr>Heebo Bold</vt:lpstr>
      <vt:lpstr>Open Sans Medium</vt:lpstr>
      <vt:lpstr>微軟正黑體</vt:lpstr>
      <vt:lpstr>Open Sans Semi-Bold</vt:lpstr>
      <vt:lpstr>Lato</vt:lpstr>
      <vt:lpstr>Helios Extended Bold</vt:lpstr>
      <vt:lpstr>Calibri</vt:lpstr>
      <vt:lpstr>新細明體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Grey Modern Business Research Proposal Presentation</dc:title>
  <cp:lastModifiedBy>190498 lily</cp:lastModifiedBy>
  <cp:revision>47</cp:revision>
  <dcterms:created xsi:type="dcterms:W3CDTF">2006-08-16T00:00:00Z</dcterms:created>
  <dcterms:modified xsi:type="dcterms:W3CDTF">2024-12-12T08:30:01Z</dcterms:modified>
  <dc:identifier>DAGY8thiwz8</dc:identifier>
</cp:coreProperties>
</file>